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50000" autoAdjust="0"/>
  </p:normalViewPr>
  <p:slideViewPr>
    <p:cSldViewPr snapToGrid="0" snapToObjects="1">
      <p:cViewPr>
        <p:scale>
          <a:sx n="136" d="100"/>
          <a:sy n="136" d="100"/>
        </p:scale>
        <p:origin x="1696" y="-2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7B551-C032-5543-B35C-F8E02330CC04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E8FE-6EDE-084A-938C-BB0AD1E46D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1E8FE-6EDE-084A-938C-BB0AD1E46D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B07B-0E03-4F40-B67A-8A090E86F2DC}" type="datetimeFigureOut">
              <a:rPr lang="en-US" smtClean="0"/>
              <a:pPr/>
              <a:t>10/14/17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15C5-468C-E342-AC5E-25F0A89F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60700"/>
            <a:ext cx="6400625" cy="90000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91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OJM bilingual logo- 2015-10-16.pdf"/>
          <p:cNvPicPr>
            <a:picLocks noChangeAspect="1"/>
          </p:cNvPicPr>
          <p:nvPr/>
        </p:nvPicPr>
        <p:blipFill>
          <a:blip r:embed="rId3"/>
          <a:srcRect l="14205" t="8356" r="16968" b="5408"/>
          <a:stretch>
            <a:fillRect/>
          </a:stretch>
        </p:blipFill>
        <p:spPr>
          <a:xfrm>
            <a:off x="5786435" y="63501"/>
            <a:ext cx="1029231" cy="108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/>
          <p:cNvSpPr/>
          <p:nvPr/>
        </p:nvSpPr>
        <p:spPr>
          <a:xfrm>
            <a:off x="213972" y="143879"/>
            <a:ext cx="4974439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  <a:t>Guide de </a:t>
            </a:r>
            <a:r>
              <a:rPr lang="en-US" sz="3200" b="1" dirty="0" err="1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  <a:t>l'éditeur</a:t>
            </a:r>
            <a:r>
              <a:rPr lang="en-US" sz="3200" b="1" dirty="0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  <a:t> de </a:t>
            </a:r>
            <a:endParaRPr lang="en-US" sz="3200" b="1" dirty="0" smtClean="0">
              <a:ln w="127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chemeClr val="bg1"/>
              </a:solidFill>
              <a:latin typeface="Arial Black"/>
              <a:cs typeface="Arial Black"/>
            </a:endParaRPr>
          </a:p>
          <a:p>
            <a:pPr algn="ctr"/>
            <a:r>
              <a:rPr lang="en-US" sz="3200" b="1" dirty="0" smtClean="0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  <a:t>section </a:t>
            </a:r>
            <a:r>
              <a:rPr lang="en-US" sz="3200" b="1" dirty="0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  <a:t>UOJM</a:t>
            </a:r>
          </a:p>
          <a:p>
            <a:pPr algn="ctr"/>
            <a:r>
              <a:rPr lang="en-US" sz="2600" b="1" dirty="0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  <a:t/>
            </a:r>
            <a:br>
              <a:rPr lang="en-US" sz="2600" b="1" dirty="0">
                <a:ln w="12700" cap="flat" cmpd="sng" algn="ctr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Black"/>
                <a:cs typeface="Arial Black"/>
              </a:rPr>
            </a:br>
            <a:endParaRPr lang="en-CA" sz="2600" b="1" cap="none" spc="0" dirty="0">
              <a:ln w="127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926" y="1139353"/>
            <a:ext cx="6069425" cy="830997"/>
          </a:xfrm>
          <a:prstGeom prst="rect">
            <a:avLst/>
          </a:prstGeom>
          <a:ln w="19050" cap="flat" cmpd="sng" algn="ctr">
            <a:solidFill>
              <a:srgbClr val="63252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spAutoFit/>
          </a:bodyPr>
          <a:lstStyle/>
          <a:p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tant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rédacteur</a:t>
            </a:r>
            <a:r>
              <a:rPr lang="en-US" sz="1200" dirty="0">
                <a:latin typeface="Arial"/>
                <a:cs typeface="Arial"/>
              </a:rPr>
              <a:t> de section, </a:t>
            </a:r>
            <a:r>
              <a:rPr lang="en-US" sz="1200" dirty="0" err="1">
                <a:latin typeface="Arial"/>
                <a:cs typeface="Arial"/>
              </a:rPr>
              <a:t>vous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utiliserez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système</a:t>
            </a:r>
            <a:r>
              <a:rPr lang="en-US" sz="1200" dirty="0">
                <a:latin typeface="Arial"/>
                <a:cs typeface="Arial"/>
              </a:rPr>
              <a:t> OJS pour assigner les articles </a:t>
            </a:r>
            <a:r>
              <a:rPr lang="en-US" sz="1200" dirty="0" err="1">
                <a:latin typeface="Arial"/>
                <a:cs typeface="Arial"/>
              </a:rPr>
              <a:t>soumis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 smtClean="0">
                <a:latin typeface="Arial"/>
                <a:cs typeface="Arial"/>
              </a:rPr>
              <a:t>comité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communiquer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aux auteurs des </a:t>
            </a:r>
            <a:r>
              <a:rPr lang="en-US" sz="1200" dirty="0" err="1">
                <a:latin typeface="Arial"/>
                <a:cs typeface="Arial"/>
              </a:rPr>
              <a:t>soumissions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prendre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décisions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éclairées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concernant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soumissions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51" y="1943097"/>
            <a:ext cx="6171249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b="1" dirty="0" err="1">
                <a:solidFill>
                  <a:srgbClr val="800000"/>
                </a:solidFill>
                <a:latin typeface="Arial"/>
                <a:cs typeface="Arial"/>
              </a:rPr>
              <a:t>Aperçu</a:t>
            </a:r>
            <a:r>
              <a:rPr lang="en-US" sz="1400" b="1" dirty="0">
                <a:solidFill>
                  <a:srgbClr val="800000"/>
                </a:solidFill>
                <a:latin typeface="Arial"/>
                <a:cs typeface="Arial"/>
              </a:rPr>
              <a:t> du </a:t>
            </a:r>
            <a:r>
              <a:rPr lang="en-US" sz="1400" b="1" dirty="0" err="1">
                <a:solidFill>
                  <a:srgbClr val="800000"/>
                </a:solidFill>
                <a:latin typeface="Arial"/>
                <a:cs typeface="Arial"/>
              </a:rPr>
              <a:t>processus</a:t>
            </a:r>
            <a:r>
              <a:rPr lang="en-US" sz="1400" b="1" dirty="0">
                <a:solidFill>
                  <a:srgbClr val="800000"/>
                </a:solidFill>
                <a:latin typeface="Arial"/>
                <a:cs typeface="Arial"/>
              </a:rPr>
              <a:t> de </a:t>
            </a:r>
            <a:r>
              <a:rPr lang="en-US" sz="1400" b="1" dirty="0" err="1">
                <a:solidFill>
                  <a:srgbClr val="800000"/>
                </a:solidFill>
                <a:latin typeface="Arial"/>
                <a:cs typeface="Arial"/>
              </a:rPr>
              <a:t>soumission</a:t>
            </a:r>
            <a:r>
              <a:rPr lang="en-US" sz="1400" b="1" dirty="0">
                <a:solidFill>
                  <a:srgbClr val="800000"/>
                </a:solidFill>
                <a:latin typeface="Arial"/>
                <a:cs typeface="Arial"/>
              </a:rPr>
              <a:t> / </a:t>
            </a:r>
            <a:r>
              <a:rPr lang="en-US" sz="1400" b="1" dirty="0" err="1">
                <a:solidFill>
                  <a:srgbClr val="800000"/>
                </a:solidFill>
                <a:latin typeface="Arial"/>
                <a:cs typeface="Arial"/>
              </a:rPr>
              <a:t>examen</a:t>
            </a:r>
            <a:r>
              <a:rPr lang="en-US" sz="1400" b="1" dirty="0">
                <a:solidFill>
                  <a:srgbClr val="800000"/>
                </a:solidFill>
                <a:latin typeface="Arial"/>
                <a:cs typeface="Arial"/>
              </a:rPr>
              <a:t> par les pairs:</a:t>
            </a:r>
          </a:p>
          <a:p>
            <a:pPr>
              <a:spcAft>
                <a:spcPts val="1800"/>
              </a:spcAft>
            </a:pP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qu'un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l'UOJM</a:t>
            </a:r>
            <a:r>
              <a:rPr lang="en-US" sz="1200" dirty="0">
                <a:latin typeface="Arial"/>
                <a:cs typeface="Arial"/>
              </a:rPr>
              <a:t> via OJS, </a:t>
            </a:r>
            <a:r>
              <a:rPr lang="en-US" sz="1200" dirty="0" err="1">
                <a:latin typeface="Arial"/>
                <a:cs typeface="Arial"/>
              </a:rPr>
              <a:t>il</a:t>
            </a:r>
            <a:r>
              <a:rPr lang="en-US" sz="1200" dirty="0">
                <a:latin typeface="Arial"/>
                <a:cs typeface="Arial"/>
              </a:rPr>
              <a:t> sera </a:t>
            </a:r>
            <a:r>
              <a:rPr lang="en-US" sz="1200" dirty="0" err="1">
                <a:latin typeface="Arial"/>
                <a:cs typeface="Arial"/>
              </a:rPr>
              <a:t>attribué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fonction</a:t>
            </a:r>
            <a:r>
              <a:rPr lang="en-US" sz="1200" dirty="0">
                <a:latin typeface="Arial"/>
                <a:cs typeface="Arial"/>
              </a:rPr>
              <a:t> du type </a:t>
            </a:r>
            <a:r>
              <a:rPr lang="en-US" sz="1200" dirty="0" err="1">
                <a:latin typeface="Arial"/>
                <a:cs typeface="Arial"/>
              </a:rPr>
              <a:t>d'article</a:t>
            </a:r>
            <a:r>
              <a:rPr lang="en-US" sz="1200" dirty="0">
                <a:latin typeface="Arial"/>
                <a:cs typeface="Arial"/>
              </a:rPr>
              <a:t>)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approprié</a:t>
            </a:r>
            <a:r>
              <a:rPr lang="en-US" sz="1200" dirty="0">
                <a:latin typeface="Arial"/>
                <a:cs typeface="Arial"/>
              </a:rPr>
              <a:t> par le </a:t>
            </a:r>
            <a:r>
              <a:rPr lang="en-US" sz="1200" dirty="0" err="1">
                <a:latin typeface="Arial"/>
                <a:cs typeface="Arial"/>
              </a:rPr>
              <a:t>rédacteur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chef.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maintenant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la file </a:t>
            </a:r>
            <a:r>
              <a:rPr lang="en-US" sz="1200" dirty="0" err="1">
                <a:latin typeface="Arial"/>
                <a:cs typeface="Arial"/>
              </a:rPr>
              <a:t>d'attente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Seuls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rédacteurs</a:t>
            </a:r>
            <a:r>
              <a:rPr lang="en-US" sz="1200" dirty="0">
                <a:latin typeface="Arial"/>
                <a:cs typeface="Arial"/>
              </a:rPr>
              <a:t> de section qui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reçu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pourront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voir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et les </a:t>
            </a:r>
            <a:r>
              <a:rPr lang="en-US" sz="1200" dirty="0" err="1">
                <a:latin typeface="Arial"/>
                <a:cs typeface="Arial"/>
              </a:rPr>
              <a:t>fichiers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supplémentaires</a:t>
            </a:r>
            <a:r>
              <a:rPr lang="en-US" sz="1200" dirty="0">
                <a:latin typeface="Arial"/>
                <a:cs typeface="Arial"/>
              </a:rPr>
              <a:t>. </a:t>
            </a: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1800"/>
              </a:spcAft>
            </a:pPr>
            <a:r>
              <a:rPr lang="en-US" sz="1200" dirty="0" err="1" smtClean="0">
                <a:latin typeface="Arial"/>
                <a:cs typeface="Arial"/>
              </a:rPr>
              <a:t>L'éditeur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de la section </a:t>
            </a:r>
            <a:r>
              <a:rPr lang="en-US" sz="1200" dirty="0" err="1">
                <a:latin typeface="Arial"/>
                <a:cs typeface="Arial"/>
              </a:rPr>
              <a:t>demandera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examen</a:t>
            </a:r>
            <a:r>
              <a:rPr lang="en-US" sz="1200" dirty="0">
                <a:latin typeface="Arial"/>
                <a:cs typeface="Arial"/>
              </a:rPr>
              <a:t> de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de trois (au </a:t>
            </a:r>
            <a:r>
              <a:rPr lang="en-US" sz="1200" dirty="0" err="1">
                <a:latin typeface="Arial"/>
                <a:cs typeface="Arial"/>
              </a:rPr>
              <a:t>moins</a:t>
            </a:r>
            <a:r>
              <a:rPr lang="en-US" sz="1200" dirty="0">
                <a:latin typeface="Arial"/>
                <a:cs typeface="Arial"/>
              </a:rPr>
              <a:t>)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via OJS.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examens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distincts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terminés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rédacteur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prendra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concernant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utilisant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connaissance</a:t>
            </a:r>
            <a:r>
              <a:rPr lang="en-US" sz="1200" dirty="0">
                <a:latin typeface="Arial"/>
                <a:cs typeface="Arial"/>
              </a:rPr>
              <a:t> de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, 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l'examinateur</a:t>
            </a:r>
            <a:r>
              <a:rPr lang="en-US" sz="1200" dirty="0">
                <a:latin typeface="Arial"/>
                <a:cs typeface="Arial"/>
              </a:rPr>
              <a:t> et la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l'examinateur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Finalement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rédacteur</a:t>
            </a:r>
            <a:r>
              <a:rPr lang="en-US" sz="1200" dirty="0">
                <a:latin typeface="Arial"/>
                <a:cs typeface="Arial"/>
              </a:rPr>
              <a:t> de la section </a:t>
            </a:r>
            <a:r>
              <a:rPr lang="en-US" sz="1200" dirty="0" err="1">
                <a:latin typeface="Arial"/>
                <a:cs typeface="Arial"/>
              </a:rPr>
              <a:t>communiquera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et 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l'équipe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dirigés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 (encore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via OJS).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fonction</a:t>
            </a:r>
            <a:r>
              <a:rPr lang="en-US" sz="1200" dirty="0">
                <a:latin typeface="Arial"/>
                <a:cs typeface="Arial"/>
              </a:rPr>
              <a:t> de la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prise</a:t>
            </a:r>
            <a:r>
              <a:rPr lang="en-US" sz="1200" dirty="0">
                <a:latin typeface="Arial"/>
                <a:cs typeface="Arial"/>
              </a:rPr>
              <a:t> par le </a:t>
            </a:r>
            <a:r>
              <a:rPr lang="en-US" sz="1200" dirty="0" err="1">
                <a:latin typeface="Arial"/>
                <a:cs typeface="Arial"/>
              </a:rPr>
              <a:t>rédacteur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chef, le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sera </a:t>
            </a:r>
            <a:r>
              <a:rPr lang="en-US" sz="1200" dirty="0" err="1">
                <a:latin typeface="Arial"/>
                <a:cs typeface="Arial"/>
              </a:rPr>
              <a:t>déplacé</a:t>
            </a:r>
            <a:r>
              <a:rPr lang="en-US" sz="1200" dirty="0">
                <a:latin typeface="Arial"/>
                <a:cs typeface="Arial"/>
              </a:rPr>
              <a:t> de la file </a:t>
            </a:r>
            <a:r>
              <a:rPr lang="en-US" sz="1200" dirty="0" err="1">
                <a:latin typeface="Arial"/>
                <a:cs typeface="Arial"/>
              </a:rPr>
              <a:t>d'attente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la file </a:t>
            </a:r>
            <a:r>
              <a:rPr lang="en-US" sz="1200" dirty="0" err="1">
                <a:latin typeface="Arial"/>
                <a:cs typeface="Arial"/>
              </a:rPr>
              <a:t>d'attente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d'édition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ou</a:t>
            </a:r>
            <a:r>
              <a:rPr lang="en-US" sz="1200" dirty="0">
                <a:latin typeface="Arial"/>
                <a:cs typeface="Arial"/>
              </a:rPr>
              <a:t> aux archives, </a:t>
            </a:r>
            <a:r>
              <a:rPr lang="en-US" sz="1200" dirty="0" err="1">
                <a:latin typeface="Arial"/>
                <a:cs typeface="Arial"/>
              </a:rPr>
              <a:t>ou</a:t>
            </a:r>
            <a:r>
              <a:rPr lang="en-US" sz="1200" dirty="0">
                <a:latin typeface="Arial"/>
                <a:cs typeface="Arial"/>
              </a:rPr>
              <a:t> sera </a:t>
            </a:r>
            <a:r>
              <a:rPr lang="en-US" sz="1200" dirty="0" err="1">
                <a:latin typeface="Arial"/>
                <a:cs typeface="Arial"/>
              </a:rPr>
              <a:t>soumis</a:t>
            </a:r>
            <a:r>
              <a:rPr lang="en-US" sz="1200" dirty="0">
                <a:latin typeface="Arial"/>
                <a:cs typeface="Arial"/>
              </a:rPr>
              <a:t> de nouveau pour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, les </a:t>
            </a:r>
            <a:r>
              <a:rPr lang="en-US" sz="1200" dirty="0" err="1">
                <a:latin typeface="Arial"/>
                <a:cs typeface="Arial"/>
              </a:rPr>
              <a:t>mêmes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relecteurs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étant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utilisés</a:t>
            </a:r>
            <a:r>
              <a:rPr lang="en-US" sz="1200" dirty="0">
                <a:latin typeface="Arial"/>
                <a:cs typeface="Arial"/>
              </a:rPr>
              <a:t> au second tour.</a:t>
            </a: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9576" y="2298916"/>
            <a:ext cx="6095049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2628900" y="8656564"/>
            <a:ext cx="1600200" cy="486833"/>
          </a:xfrm>
        </p:spPr>
        <p:txBody>
          <a:bodyPr/>
          <a:lstStyle/>
          <a:p>
            <a:pPr algn="ctr"/>
            <a:fld id="{A4ECE138-532E-494C-8179-1EFD4ADB1E42}" type="slidenum">
              <a:rPr lang="en-US" b="1" smtClean="0">
                <a:latin typeface="Arial"/>
                <a:cs typeface="Arial"/>
              </a:rPr>
              <a:pPr algn="ctr"/>
              <a:t>1</a:t>
            </a:fld>
            <a:endParaRPr lang="en-US" b="1" dirty="0">
              <a:latin typeface="Arial"/>
              <a:cs typeface="Arial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43376" y="5108100"/>
            <a:ext cx="6171249" cy="5001369"/>
            <a:chOff x="343376" y="4904901"/>
            <a:chExt cx="6171249" cy="5001369"/>
          </a:xfrm>
        </p:grpSpPr>
        <p:sp>
          <p:nvSpPr>
            <p:cNvPr id="10" name="TextBox 9"/>
            <p:cNvSpPr txBox="1"/>
            <p:nvPr/>
          </p:nvSpPr>
          <p:spPr>
            <a:xfrm>
              <a:off x="343376" y="4904901"/>
              <a:ext cx="6171249" cy="5001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/>
                  <a:cs typeface="Arial"/>
                </a:rPr>
                <a:t>Le </a:t>
              </a:r>
              <a:r>
                <a:rPr lang="en-US" sz="1200" b="1" dirty="0" err="1">
                  <a:latin typeface="Arial"/>
                  <a:cs typeface="Arial"/>
                </a:rPr>
                <a:t>processus</a:t>
              </a:r>
              <a:r>
                <a:rPr lang="en-US" sz="1200" b="1" dirty="0">
                  <a:latin typeface="Arial"/>
                  <a:cs typeface="Arial"/>
                </a:rPr>
                <a:t> de </a:t>
              </a:r>
              <a:r>
                <a:rPr lang="en-US" sz="1200" b="1" dirty="0" err="1">
                  <a:latin typeface="Arial"/>
                  <a:cs typeface="Arial"/>
                </a:rPr>
                <a:t>soumission</a:t>
              </a:r>
              <a:r>
                <a:rPr lang="en-US" sz="1200" b="1" dirty="0">
                  <a:latin typeface="Arial"/>
                  <a:cs typeface="Arial"/>
                </a:rPr>
                <a:t> / </a:t>
              </a:r>
              <a:r>
                <a:rPr lang="en-US" sz="1200" b="1" dirty="0" err="1">
                  <a:latin typeface="Arial"/>
                  <a:cs typeface="Arial"/>
                </a:rPr>
                <a:t>examen</a:t>
              </a:r>
              <a:r>
                <a:rPr lang="en-US" sz="1200" b="1" dirty="0">
                  <a:latin typeface="Arial"/>
                  <a:cs typeface="Arial"/>
                </a:rPr>
                <a:t> par les pairs se compose de sept </a:t>
              </a:r>
              <a:r>
                <a:rPr lang="en-US" sz="1200" b="1" dirty="0" err="1">
                  <a:latin typeface="Arial"/>
                  <a:cs typeface="Arial"/>
                </a:rPr>
                <a:t>étapes</a:t>
              </a:r>
              <a:r>
                <a:rPr lang="en-US" sz="1200" b="1" dirty="0">
                  <a:latin typeface="Arial"/>
                  <a:cs typeface="Arial"/>
                </a:rPr>
                <a:t>, qui </a:t>
              </a:r>
              <a:r>
                <a:rPr lang="en-US" sz="1200" b="1" dirty="0" err="1">
                  <a:latin typeface="Arial"/>
                  <a:cs typeface="Arial"/>
                </a:rPr>
                <a:t>sont</a:t>
              </a:r>
              <a:r>
                <a:rPr lang="en-US" sz="1200" b="1" dirty="0">
                  <a:latin typeface="Arial"/>
                  <a:cs typeface="Arial"/>
                </a:rPr>
                <a:t> </a:t>
              </a:r>
              <a:r>
                <a:rPr lang="en-US" sz="1200" b="1" dirty="0" err="1">
                  <a:latin typeface="Arial"/>
                  <a:cs typeface="Arial"/>
                </a:rPr>
                <a:t>décrites</a:t>
              </a:r>
              <a:r>
                <a:rPr lang="en-US" sz="1200" b="1" dirty="0">
                  <a:latin typeface="Arial"/>
                  <a:cs typeface="Arial"/>
                </a:rPr>
                <a:t> </a:t>
              </a:r>
              <a:r>
                <a:rPr lang="en-US" sz="1200" b="1" dirty="0" err="1">
                  <a:latin typeface="Arial"/>
                  <a:cs typeface="Arial"/>
                </a:rPr>
                <a:t>ici</a:t>
              </a:r>
              <a:r>
                <a:rPr lang="en-US" sz="1200" b="1" dirty="0">
                  <a:latin typeface="Arial"/>
                  <a:cs typeface="Arial"/>
                </a:rPr>
                <a:t>:</a:t>
              </a:r>
            </a:p>
            <a:p>
              <a:endParaRPr lang="en-US" sz="1200" dirty="0" smtClean="0">
                <a:latin typeface="Arial"/>
                <a:cs typeface="Arial"/>
              </a:endParaRPr>
            </a:p>
            <a:p>
              <a:pPr marL="228600" lvl="0" indent="-228600">
                <a:spcAft>
                  <a:spcPts val="600"/>
                </a:spcAft>
                <a:buFont typeface="+mj-lt"/>
                <a:buAutoNum type="arabicPeriod"/>
              </a:pPr>
              <a:r>
                <a:rPr lang="en-US" sz="1200" dirty="0" err="1">
                  <a:latin typeface="Arial"/>
                  <a:cs typeface="Arial"/>
                </a:rPr>
                <a:t>Une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fois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qu'une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soumission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est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attribuée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à</a:t>
              </a:r>
              <a:r>
                <a:rPr lang="en-US" sz="1200" dirty="0">
                  <a:latin typeface="Arial"/>
                  <a:cs typeface="Arial"/>
                </a:rPr>
                <a:t> un </a:t>
              </a:r>
              <a:r>
                <a:rPr lang="en-US" sz="1200" dirty="0" err="1">
                  <a:latin typeface="Arial"/>
                  <a:cs typeface="Arial"/>
                </a:rPr>
                <a:t>rédacteur</a:t>
              </a:r>
              <a:r>
                <a:rPr lang="en-US" sz="1200" dirty="0">
                  <a:latin typeface="Arial"/>
                  <a:cs typeface="Arial"/>
                </a:rPr>
                <a:t> de section, </a:t>
              </a:r>
              <a:r>
                <a:rPr lang="en-US" sz="1200" dirty="0" err="1">
                  <a:latin typeface="Arial"/>
                  <a:cs typeface="Arial"/>
                </a:rPr>
                <a:t>elle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lancera</a:t>
              </a:r>
              <a:r>
                <a:rPr lang="en-US" sz="1200" dirty="0">
                  <a:latin typeface="Arial"/>
                  <a:cs typeface="Arial"/>
                </a:rPr>
                <a:t> le </a:t>
              </a:r>
              <a:r>
                <a:rPr lang="en-US" sz="1200" dirty="0" err="1">
                  <a:latin typeface="Arial"/>
                  <a:cs typeface="Arial"/>
                </a:rPr>
                <a:t>processus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d'examen</a:t>
              </a:r>
              <a:r>
                <a:rPr lang="en-US" sz="1200" dirty="0">
                  <a:latin typeface="Arial"/>
                  <a:cs typeface="Arial"/>
                </a:rPr>
                <a:t> par les pairs </a:t>
              </a:r>
              <a:r>
                <a:rPr lang="en-US" sz="1200" dirty="0" err="1">
                  <a:latin typeface="Arial"/>
                  <a:cs typeface="Arial"/>
                </a:rPr>
                <a:t>en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sélectionnant</a:t>
              </a:r>
              <a:r>
                <a:rPr lang="en-US" sz="1200" dirty="0">
                  <a:latin typeface="Arial"/>
                  <a:cs typeface="Arial"/>
                </a:rPr>
                <a:t> au </a:t>
              </a:r>
              <a:r>
                <a:rPr lang="en-US" sz="1200" dirty="0" err="1">
                  <a:latin typeface="Arial"/>
                  <a:cs typeface="Arial"/>
                </a:rPr>
                <a:t>moins</a:t>
              </a:r>
              <a:r>
                <a:rPr lang="en-US" sz="1200" dirty="0">
                  <a:latin typeface="Arial"/>
                  <a:cs typeface="Arial"/>
                </a:rPr>
                <a:t> trois </a:t>
              </a:r>
              <a:r>
                <a:rPr lang="en-US" sz="1200" dirty="0" err="1">
                  <a:latin typeface="Arial"/>
                  <a:cs typeface="Arial"/>
                </a:rPr>
                <a:t>réviseurs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à</a:t>
              </a:r>
              <a:r>
                <a:rPr lang="en-US" sz="1200" dirty="0">
                  <a:latin typeface="Arial"/>
                  <a:cs typeface="Arial"/>
                </a:rPr>
                <a:t> assigner </a:t>
              </a:r>
              <a:r>
                <a:rPr lang="en-US" sz="1200" dirty="0" err="1">
                  <a:latin typeface="Arial"/>
                  <a:cs typeface="Arial"/>
                </a:rPr>
                <a:t>à</a:t>
              </a:r>
              <a:r>
                <a:rPr lang="en-US" sz="1200" dirty="0">
                  <a:latin typeface="Arial"/>
                  <a:cs typeface="Arial"/>
                </a:rPr>
                <a:t> la </a:t>
              </a:r>
              <a:r>
                <a:rPr lang="en-US" sz="1200" dirty="0" err="1">
                  <a:latin typeface="Arial"/>
                  <a:cs typeface="Arial"/>
                </a:rPr>
                <a:t>soumission</a:t>
              </a:r>
              <a:r>
                <a:rPr lang="en-US" sz="1200" dirty="0">
                  <a:latin typeface="Arial"/>
                  <a:cs typeface="Arial"/>
                </a:rPr>
                <a:t>.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/>
              </a:pPr>
              <a:r>
                <a:rPr lang="en-US" sz="1200" dirty="0">
                  <a:latin typeface="Arial"/>
                  <a:cs typeface="Arial"/>
                </a:rPr>
                <a:t>Les </a:t>
              </a:r>
              <a:r>
                <a:rPr lang="en-US" sz="1200" dirty="0" err="1">
                  <a:latin typeface="Arial"/>
                  <a:cs typeface="Arial"/>
                </a:rPr>
                <a:t>détails</a:t>
              </a:r>
              <a:r>
                <a:rPr lang="en-US" sz="1200" dirty="0">
                  <a:latin typeface="Arial"/>
                  <a:cs typeface="Arial"/>
                </a:rPr>
                <a:t> de la </a:t>
              </a:r>
              <a:r>
                <a:rPr lang="en-US" sz="1200" dirty="0" err="1">
                  <a:latin typeface="Arial"/>
                  <a:cs typeface="Arial"/>
                </a:rPr>
                <a:t>soumission</a:t>
              </a:r>
              <a:r>
                <a:rPr lang="en-US" sz="1200" dirty="0">
                  <a:latin typeface="Arial"/>
                  <a:cs typeface="Arial"/>
                </a:rPr>
                <a:t> (auteur, </a:t>
              </a:r>
              <a:r>
                <a:rPr lang="en-US" sz="1200" dirty="0" err="1">
                  <a:latin typeface="Arial"/>
                  <a:cs typeface="Arial"/>
                </a:rPr>
                <a:t>titre</a:t>
              </a:r>
              <a:r>
                <a:rPr lang="en-US" sz="1200" dirty="0">
                  <a:latin typeface="Arial"/>
                  <a:cs typeface="Arial"/>
                </a:rPr>
                <a:t>, section, </a:t>
              </a:r>
              <a:r>
                <a:rPr lang="en-US" sz="1200" dirty="0" err="1">
                  <a:latin typeface="Arial"/>
                  <a:cs typeface="Arial"/>
                </a:rPr>
                <a:t>éditeur</a:t>
              </a:r>
              <a:r>
                <a:rPr lang="en-US" sz="1200" dirty="0">
                  <a:latin typeface="Arial"/>
                  <a:cs typeface="Arial"/>
                </a:rPr>
                <a:t>, </a:t>
              </a:r>
              <a:r>
                <a:rPr lang="en-US" sz="1200" dirty="0" err="1">
                  <a:latin typeface="Arial"/>
                  <a:cs typeface="Arial"/>
                </a:rPr>
                <a:t>fichiers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nécessaires</a:t>
              </a:r>
              <a:r>
                <a:rPr lang="en-US" sz="1200" dirty="0">
                  <a:latin typeface="Arial"/>
                  <a:cs typeface="Arial"/>
                </a:rPr>
                <a:t>), revue et </a:t>
              </a:r>
              <a:r>
                <a:rPr lang="en-US" sz="1200" dirty="0" smtClean="0">
                  <a:latin typeface="Arial"/>
                  <a:cs typeface="Arial"/>
                </a:rPr>
                <a:t>les </a:t>
              </a:r>
              <a:r>
                <a:rPr lang="en-US" sz="1200" dirty="0" err="1">
                  <a:latin typeface="Arial"/>
                  <a:cs typeface="Arial"/>
                </a:rPr>
                <a:t>examinateurs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assignés</a:t>
              </a:r>
              <a:r>
                <a:rPr lang="en-US" sz="1200" dirty="0">
                  <a:latin typeface="Arial"/>
                  <a:cs typeface="Arial"/>
                </a:rPr>
                <a:t>  </a:t>
              </a:r>
              <a:r>
                <a:rPr lang="en-US" sz="1200" dirty="0" err="1">
                  <a:latin typeface="Arial"/>
                  <a:cs typeface="Arial"/>
                </a:rPr>
                <a:t>peuvent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être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consultés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en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sélectionnant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l'onglet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smtClean="0">
                  <a:latin typeface="Arial"/>
                  <a:cs typeface="Arial"/>
                </a:rPr>
                <a:t>“Review”.</a:t>
              </a:r>
              <a:r>
                <a:rPr lang="en-US" sz="1200" dirty="0">
                  <a:latin typeface="Arial"/>
                  <a:cs typeface="Arial"/>
                </a:rPr>
                <a:t/>
              </a:r>
              <a:br>
                <a:rPr lang="en-US" sz="1200" dirty="0">
                  <a:latin typeface="Arial"/>
                  <a:cs typeface="Arial"/>
                </a:rPr>
              </a:br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>
                <a:spcAft>
                  <a:spcPts val="600"/>
                </a:spcAft>
                <a:buFont typeface="Arial"/>
                <a:buChar char="•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>
                <a:spcAft>
                  <a:spcPts val="600"/>
                </a:spcAft>
                <a:buFont typeface="Arial"/>
                <a:buChar char="•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>
                <a:spcAft>
                  <a:spcPts val="600"/>
                </a:spcAft>
                <a:buFont typeface="Arial"/>
                <a:buChar char="•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>
                <a:spcAft>
                  <a:spcPts val="600"/>
                </a:spcAft>
                <a:buFont typeface="Arial"/>
                <a:buChar char="•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/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>
                <a:spcAft>
                  <a:spcPts val="600"/>
                </a:spcAft>
                <a:buFont typeface="Arial"/>
                <a:buChar char="•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468000" lvl="1" indent="-228600">
                <a:spcAft>
                  <a:spcPts val="600"/>
                </a:spcAft>
                <a:buFont typeface="Arial"/>
                <a:buChar char="•"/>
              </a:pPr>
              <a:r>
                <a:rPr lang="en-US" sz="1200" dirty="0">
                  <a:latin typeface="Arial"/>
                  <a:cs typeface="Arial"/>
                </a:rPr>
                <a:t>Pour </a:t>
              </a:r>
              <a:r>
                <a:rPr lang="en-US" sz="1200" dirty="0" err="1">
                  <a:latin typeface="Arial"/>
                  <a:cs typeface="Arial"/>
                </a:rPr>
                <a:t>afficher</a:t>
              </a:r>
              <a:r>
                <a:rPr lang="en-US" sz="1200" dirty="0">
                  <a:latin typeface="Arial"/>
                  <a:cs typeface="Arial"/>
                </a:rPr>
                <a:t> la </a:t>
              </a:r>
              <a:r>
                <a:rPr lang="en-US" sz="1200" dirty="0" err="1">
                  <a:latin typeface="Arial"/>
                  <a:cs typeface="Arial"/>
                </a:rPr>
                <a:t>liste</a:t>
              </a:r>
              <a:r>
                <a:rPr lang="en-US" sz="1200" dirty="0">
                  <a:latin typeface="Arial"/>
                  <a:cs typeface="Arial"/>
                </a:rPr>
                <a:t> des </a:t>
              </a:r>
              <a:r>
                <a:rPr lang="en-US" sz="1200" dirty="0" err="1">
                  <a:latin typeface="Arial"/>
                  <a:cs typeface="Arial"/>
                </a:rPr>
                <a:t>réviseurs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éligibles</a:t>
              </a:r>
              <a:r>
                <a:rPr lang="en-US" sz="1200" dirty="0">
                  <a:latin typeface="Arial"/>
                  <a:cs typeface="Arial"/>
                </a:rPr>
                <a:t> et </a:t>
              </a:r>
              <a:r>
                <a:rPr lang="en-US" sz="1200" dirty="0" err="1">
                  <a:latin typeface="Arial"/>
                  <a:cs typeface="Arial"/>
                </a:rPr>
                <a:t>leurs</a:t>
              </a:r>
              <a:r>
                <a:rPr lang="en-US" sz="1200" dirty="0">
                  <a:latin typeface="Arial"/>
                  <a:cs typeface="Arial"/>
                </a:rPr>
                <a:t> </a:t>
              </a:r>
              <a:r>
                <a:rPr lang="en-US" sz="1200" dirty="0" err="1">
                  <a:latin typeface="Arial"/>
                  <a:cs typeface="Arial"/>
                </a:rPr>
                <a:t>préférences</a:t>
              </a:r>
              <a:r>
                <a:rPr lang="en-US" sz="1200" dirty="0">
                  <a:latin typeface="Arial"/>
                  <a:cs typeface="Arial"/>
                </a:rPr>
                <a:t> de </a:t>
              </a:r>
              <a:r>
                <a:rPr lang="en-US" sz="1200" dirty="0" err="1">
                  <a:latin typeface="Arial"/>
                  <a:cs typeface="Arial"/>
                </a:rPr>
                <a:t>révision</a:t>
              </a:r>
              <a:r>
                <a:rPr lang="en-US" sz="1200" dirty="0">
                  <a:latin typeface="Arial"/>
                  <a:cs typeface="Arial"/>
                </a:rPr>
                <a:t>, </a:t>
              </a:r>
              <a:r>
                <a:rPr lang="en-US" sz="1200" dirty="0" err="1">
                  <a:latin typeface="Arial"/>
                  <a:cs typeface="Arial"/>
                </a:rPr>
                <a:t>cliquez</a:t>
              </a:r>
              <a:r>
                <a:rPr lang="en-US" sz="1200" dirty="0">
                  <a:latin typeface="Arial"/>
                  <a:cs typeface="Arial"/>
                </a:rPr>
                <a:t> sur le bouton </a:t>
              </a:r>
              <a:r>
                <a:rPr lang="en-US" sz="1200" dirty="0" smtClean="0">
                  <a:latin typeface="Arial"/>
                  <a:cs typeface="Arial"/>
                </a:rPr>
                <a:t>”Select Reviewer</a:t>
              </a:r>
              <a:r>
                <a:rPr lang="en-US" sz="1200" dirty="0">
                  <a:latin typeface="Arial"/>
                  <a:cs typeface="Arial"/>
                </a:rPr>
                <a:t>" (next to Peer Review subheading).</a:t>
              </a:r>
              <a:endParaRPr lang="en-US" sz="1200" dirty="0" smtClean="0">
                <a:latin typeface="Arial"/>
                <a:cs typeface="Arial"/>
              </a:endParaRPr>
            </a:p>
            <a:p>
              <a:pPr marL="228600" lvl="0" indent="-228600">
                <a:spcAft>
                  <a:spcPts val="600"/>
                </a:spcAft>
                <a:buFont typeface="+mj-lt"/>
                <a:buAutoNum type="arabicPeriod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228600" lvl="0" indent="-228600">
                <a:spcAft>
                  <a:spcPts val="600"/>
                </a:spcAft>
                <a:buFont typeface="+mj-lt"/>
                <a:buAutoNum type="arabicPeriod"/>
              </a:pPr>
              <a:endParaRPr lang="en-US" sz="1200" dirty="0" smtClean="0">
                <a:latin typeface="Arial"/>
                <a:cs typeface="Arial"/>
              </a:endParaRPr>
            </a:p>
            <a:p>
              <a:pPr marL="228600" lvl="0" indent="-228600">
                <a:spcAft>
                  <a:spcPts val="600"/>
                </a:spcAft>
              </a:pPr>
              <a:endParaRPr lang="en-US" sz="1200" dirty="0" smtClean="0">
                <a:latin typeface="Arial"/>
                <a:cs typeface="Arial"/>
              </a:endParaRPr>
            </a:p>
            <a:p>
              <a:pPr marL="228600" lvl="0" indent="-228600">
                <a:spcAft>
                  <a:spcPts val="600"/>
                </a:spcAft>
              </a:pPr>
              <a:endParaRPr lang="en-US" sz="1200" dirty="0" smtClean="0">
                <a:latin typeface="Arial"/>
                <a:cs typeface="Arial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29116" y="6727400"/>
              <a:ext cx="4542392" cy="1485900"/>
              <a:chOff x="929116" y="6816300"/>
              <a:chExt cx="4542392" cy="14859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929116" y="6816300"/>
                <a:ext cx="4542392" cy="1485900"/>
                <a:chOff x="929116" y="6816300"/>
                <a:chExt cx="4542392" cy="1485900"/>
              </a:xfrm>
            </p:grpSpPr>
            <p:pic>
              <p:nvPicPr>
                <p:cNvPr id="11" name="Picture 10" descr="Screen Shot 2015-10-17 at 12.25.31 PM.png"/>
                <p:cNvPicPr>
                  <a:picLocks noChangeAspect="1"/>
                </p:cNvPicPr>
                <p:nvPr/>
              </p:nvPicPr>
              <p:blipFill>
                <a:blip r:embed="rId4"/>
                <a:srcRect t="7622" r="5712" b="23053"/>
                <a:stretch>
                  <a:fillRect/>
                </a:stretch>
              </p:blipFill>
              <p:spPr>
                <a:xfrm>
                  <a:off x="929116" y="6816300"/>
                  <a:ext cx="4542392" cy="1485900"/>
                </a:xfrm>
                <a:prstGeom prst="rect">
                  <a:avLst/>
                </a:prstGeom>
                <a:ln w="571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pic>
            <p:sp>
              <p:nvSpPr>
                <p:cNvPr id="17" name="TextBox 16"/>
                <p:cNvSpPr txBox="1"/>
                <p:nvPr/>
              </p:nvSpPr>
              <p:spPr>
                <a:xfrm>
                  <a:off x="1981192" y="6816300"/>
                  <a:ext cx="720000" cy="10800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 anchor="t">
                  <a:spAutoFit/>
                </a:bodyPr>
                <a:lstStyle/>
                <a:p>
                  <a:endParaRPr lang="en-US" sz="700" dirty="0"/>
                </a:p>
              </p:txBody>
            </p:sp>
          </p:grpSp>
          <p:sp>
            <p:nvSpPr>
              <p:cNvPr id="12" name="Rectangle 11"/>
              <p:cNvSpPr>
                <a:spLocks noChangeAspect="1"/>
              </p:cNvSpPr>
              <p:nvPr/>
            </p:nvSpPr>
            <p:spPr>
              <a:xfrm>
                <a:off x="1472322" y="6924300"/>
                <a:ext cx="432000" cy="1620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3376" y="0"/>
            <a:ext cx="6171249" cy="95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lvl="1" indent="-230400">
              <a:spcAft>
                <a:spcPts val="600"/>
              </a:spcAft>
              <a:buFont typeface="Arial"/>
              <a:buChar char="•"/>
            </a:pPr>
            <a:r>
              <a:rPr lang="en-US" sz="1200" dirty="0" err="1" smtClean="0">
                <a:latin typeface="Arial"/>
                <a:cs typeface="Arial"/>
              </a:rPr>
              <a:t>L'éditeur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de section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assigner des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partir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cette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liste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cliquant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smtClean="0">
                <a:latin typeface="Arial"/>
                <a:cs typeface="Arial"/>
              </a:rPr>
              <a:t>”Assign".</a:t>
            </a:r>
            <a:endParaRPr lang="en-US" sz="1200" i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1200" i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1200" i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1200" i="1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1200" i="1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1200" i="1" dirty="0" smtClean="0">
                <a:latin typeface="Arial"/>
                <a:cs typeface="Arial"/>
              </a:rPr>
              <a:t>Les </a:t>
            </a:r>
            <a:r>
              <a:rPr lang="en-US" sz="1200" i="1" dirty="0" err="1">
                <a:latin typeface="Arial"/>
                <a:cs typeface="Arial"/>
              </a:rPr>
              <a:t>réviseurs</a:t>
            </a:r>
            <a:r>
              <a:rPr lang="en-US" sz="1200" i="1" dirty="0">
                <a:latin typeface="Arial"/>
                <a:cs typeface="Arial"/>
              </a:rPr>
              <a:t> </a:t>
            </a:r>
            <a:r>
              <a:rPr lang="en-US" sz="1200" i="1" dirty="0" err="1">
                <a:latin typeface="Arial"/>
                <a:cs typeface="Arial"/>
              </a:rPr>
              <a:t>peuvent</a:t>
            </a:r>
            <a:r>
              <a:rPr lang="en-US" sz="1200" i="1" dirty="0">
                <a:latin typeface="Arial"/>
                <a:cs typeface="Arial"/>
              </a:rPr>
              <a:t> </a:t>
            </a:r>
            <a:r>
              <a:rPr lang="en-US" sz="1200" i="1" dirty="0" err="1">
                <a:latin typeface="Arial"/>
                <a:cs typeface="Arial"/>
              </a:rPr>
              <a:t>être</a:t>
            </a:r>
            <a:r>
              <a:rPr lang="en-US" sz="1200" i="1" dirty="0">
                <a:latin typeface="Arial"/>
                <a:cs typeface="Arial"/>
              </a:rPr>
              <a:t> </a:t>
            </a:r>
            <a:r>
              <a:rPr lang="en-US" sz="1200" i="1" dirty="0" err="1">
                <a:latin typeface="Arial"/>
                <a:cs typeface="Arial"/>
              </a:rPr>
              <a:t>modifiés</a:t>
            </a:r>
            <a:r>
              <a:rPr lang="en-US" sz="1200" i="1" dirty="0">
                <a:latin typeface="Arial"/>
                <a:cs typeface="Arial"/>
              </a:rPr>
              <a:t> </a:t>
            </a:r>
            <a:r>
              <a:rPr lang="en-US" sz="1200" i="1" dirty="0" err="1">
                <a:latin typeface="Arial"/>
                <a:cs typeface="Arial"/>
              </a:rPr>
              <a:t>si</a:t>
            </a:r>
            <a:r>
              <a:rPr lang="en-US" sz="1200" i="1" dirty="0">
                <a:latin typeface="Arial"/>
                <a:cs typeface="Arial"/>
              </a:rPr>
              <a:t> </a:t>
            </a:r>
            <a:r>
              <a:rPr lang="en-US" sz="1200" i="1" dirty="0" err="1">
                <a:latin typeface="Arial"/>
                <a:cs typeface="Arial"/>
              </a:rPr>
              <a:t>nécessaire</a:t>
            </a:r>
            <a:r>
              <a:rPr lang="en-US" sz="1200" i="1" dirty="0" smtClean="0">
                <a:latin typeface="Arial"/>
                <a:cs typeface="Arial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1200" b="1" dirty="0" smtClean="0">
                <a:latin typeface="Arial"/>
                <a:cs typeface="Arial"/>
              </a:rPr>
              <a:t>Avant </a:t>
            </a:r>
            <a:r>
              <a:rPr lang="en-US" sz="1200" b="1" dirty="0">
                <a:latin typeface="Arial"/>
                <a:cs typeface="Arial"/>
              </a:rPr>
              <a:t>de lancer la </a:t>
            </a:r>
            <a:r>
              <a:rPr lang="en-US" sz="1200" b="1" dirty="0" err="1">
                <a:latin typeface="Arial"/>
                <a:cs typeface="Arial"/>
              </a:rPr>
              <a:t>révision</a:t>
            </a:r>
            <a:r>
              <a:rPr lang="en-US" sz="1200" b="1" dirty="0">
                <a:latin typeface="Arial"/>
                <a:cs typeface="Arial"/>
              </a:rPr>
              <a:t> - </a:t>
            </a:r>
            <a:r>
              <a:rPr lang="en-US" sz="1200" b="1" dirty="0" err="1">
                <a:latin typeface="Arial"/>
                <a:cs typeface="Arial"/>
              </a:rPr>
              <a:t>Cliquez</a:t>
            </a:r>
            <a:r>
              <a:rPr lang="en-US" sz="1200" b="1" dirty="0">
                <a:latin typeface="Arial"/>
                <a:cs typeface="Arial"/>
              </a:rPr>
              <a:t> sur </a:t>
            </a:r>
            <a:r>
              <a:rPr lang="en-US" sz="1200" b="1" dirty="0" smtClean="0">
                <a:latin typeface="Arial"/>
                <a:cs typeface="Arial"/>
              </a:rPr>
              <a:t>”Clear Reviewer" </a:t>
            </a:r>
            <a:r>
              <a:rPr lang="en-US" sz="1200" b="1" dirty="0">
                <a:latin typeface="Arial"/>
                <a:cs typeface="Arial"/>
              </a:rPr>
              <a:t>pour </a:t>
            </a:r>
            <a:r>
              <a:rPr lang="en-US" sz="1200" b="1" dirty="0" err="1">
                <a:latin typeface="Arial"/>
                <a:cs typeface="Arial"/>
              </a:rPr>
              <a:t>supprimer</a:t>
            </a:r>
            <a:r>
              <a:rPr lang="en-US" sz="1200" b="1" dirty="0">
                <a:latin typeface="Arial"/>
                <a:cs typeface="Arial"/>
              </a:rPr>
              <a:t> la </a:t>
            </a:r>
            <a:r>
              <a:rPr lang="en-US" sz="1200" b="1" dirty="0" err="1">
                <a:latin typeface="Arial"/>
                <a:cs typeface="Arial"/>
              </a:rPr>
              <a:t>sélection</a:t>
            </a:r>
            <a:r>
              <a:rPr lang="en-US" sz="1200" b="1" dirty="0">
                <a:latin typeface="Arial"/>
                <a:cs typeface="Arial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endParaRPr lang="en-US" sz="1200" b="1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1200" b="1" dirty="0" err="1" smtClean="0">
                <a:latin typeface="Arial"/>
                <a:cs typeface="Arial"/>
              </a:rPr>
              <a:t>Une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fois</a:t>
            </a:r>
            <a:r>
              <a:rPr lang="en-US" sz="1200" b="1" dirty="0">
                <a:latin typeface="Arial"/>
                <a:cs typeface="Arial"/>
              </a:rPr>
              <a:t> que la </a:t>
            </a:r>
            <a:r>
              <a:rPr lang="en-US" sz="1200" b="1" dirty="0" err="1">
                <a:latin typeface="Arial"/>
                <a:cs typeface="Arial"/>
              </a:rPr>
              <a:t>demande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d'examen</a:t>
            </a:r>
            <a:r>
              <a:rPr lang="en-US" sz="1200" b="1" dirty="0">
                <a:latin typeface="Arial"/>
                <a:cs typeface="Arial"/>
              </a:rPr>
              <a:t> a </a:t>
            </a:r>
            <a:r>
              <a:rPr lang="en-US" sz="1200" b="1" dirty="0" err="1">
                <a:latin typeface="Arial"/>
                <a:cs typeface="Arial"/>
              </a:rPr>
              <a:t>été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envoyée</a:t>
            </a:r>
            <a:r>
              <a:rPr lang="en-US" sz="1200" b="1" dirty="0">
                <a:latin typeface="Arial"/>
                <a:cs typeface="Arial"/>
              </a:rPr>
              <a:t> par </a:t>
            </a:r>
            <a:r>
              <a:rPr lang="en-US" sz="1200" b="1" dirty="0" err="1">
                <a:latin typeface="Arial"/>
                <a:cs typeface="Arial"/>
              </a:rPr>
              <a:t>courriel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- </a:t>
            </a:r>
            <a:r>
              <a:rPr lang="en-US" sz="1200" dirty="0" err="1">
                <a:latin typeface="Arial"/>
                <a:cs typeface="Arial"/>
              </a:rPr>
              <a:t>Cliquez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smtClean="0">
                <a:latin typeface="Arial"/>
                <a:cs typeface="Arial"/>
              </a:rPr>
              <a:t>«Cancel Review» </a:t>
            </a:r>
            <a:r>
              <a:rPr lang="en-US" sz="1200" dirty="0">
                <a:latin typeface="Arial"/>
                <a:cs typeface="Arial"/>
              </a:rPr>
              <a:t>pour </a:t>
            </a:r>
            <a:r>
              <a:rPr lang="en-US" sz="1200" dirty="0" err="1">
                <a:latin typeface="Arial"/>
                <a:cs typeface="Arial"/>
              </a:rPr>
              <a:t>envoyer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indiquant</a:t>
            </a:r>
            <a:r>
              <a:rPr lang="en-US" sz="1200" dirty="0">
                <a:latin typeface="Arial"/>
                <a:cs typeface="Arial"/>
              </a:rPr>
              <a:t> que la 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initiale</a:t>
            </a:r>
            <a:r>
              <a:rPr lang="en-US" sz="1200" dirty="0">
                <a:latin typeface="Arial"/>
                <a:cs typeface="Arial"/>
              </a:rPr>
              <a:t> a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annulée</a:t>
            </a:r>
            <a:r>
              <a:rPr lang="en-US" sz="1200" dirty="0">
                <a:latin typeface="Arial"/>
                <a:cs typeface="Arial"/>
              </a:rPr>
              <a:t>; un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alternatif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maintenant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choisi</a:t>
            </a:r>
            <a:r>
              <a:rPr lang="en-US" sz="1200" dirty="0">
                <a:latin typeface="Arial"/>
                <a:cs typeface="Arial"/>
              </a:rPr>
              <a:t>. Le nom du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annulé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trouvé</a:t>
            </a:r>
            <a:r>
              <a:rPr lang="en-US" sz="1200" dirty="0">
                <a:latin typeface="Arial"/>
                <a:cs typeface="Arial"/>
              </a:rPr>
              <a:t> sur la page "Regrets, Cancels, and Earlier Rounds of this Submission".</a:t>
            </a: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1800"/>
              </a:spcAft>
            </a:pPr>
            <a:endParaRPr lang="en-US" sz="1200" b="1" dirty="0" smtClean="0">
              <a:latin typeface="Arial"/>
              <a:cs typeface="Arial"/>
            </a:endParaRPr>
          </a:p>
          <a:p>
            <a:pPr>
              <a:spcAft>
                <a:spcPts val="1800"/>
              </a:spcAft>
            </a:pPr>
            <a:r>
              <a:rPr lang="en-US" sz="1200" b="1" dirty="0">
                <a:latin typeface="Arial"/>
                <a:cs typeface="Arial"/>
              </a:rPr>
              <a:t>Si le </a:t>
            </a:r>
            <a:r>
              <a:rPr lang="en-US" sz="1200" b="1" dirty="0" err="1">
                <a:latin typeface="Arial"/>
                <a:cs typeface="Arial"/>
              </a:rPr>
              <a:t>réviseur</a:t>
            </a:r>
            <a:r>
              <a:rPr lang="en-US" sz="1200" b="1" dirty="0">
                <a:latin typeface="Arial"/>
                <a:cs typeface="Arial"/>
              </a:rPr>
              <a:t> a déjà </a:t>
            </a:r>
            <a:r>
              <a:rPr lang="en-US" sz="1200" b="1" dirty="0" err="1">
                <a:latin typeface="Arial"/>
                <a:cs typeface="Arial"/>
              </a:rPr>
              <a:t>terminé</a:t>
            </a:r>
            <a:r>
              <a:rPr lang="en-US" sz="1200" b="1" dirty="0">
                <a:latin typeface="Arial"/>
                <a:cs typeface="Arial"/>
              </a:rPr>
              <a:t> son </a:t>
            </a:r>
            <a:r>
              <a:rPr lang="en-US" sz="1200" b="1" dirty="0" err="1">
                <a:latin typeface="Arial"/>
                <a:cs typeface="Arial"/>
              </a:rPr>
              <a:t>examen</a:t>
            </a:r>
            <a:r>
              <a:rPr lang="en-US" sz="1200" b="1" dirty="0">
                <a:latin typeface="Arial"/>
                <a:cs typeface="Arial"/>
              </a:rPr>
              <a:t> -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stade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et son </a:t>
            </a:r>
            <a:r>
              <a:rPr lang="en-US" sz="1200" dirty="0" err="1">
                <a:latin typeface="Arial"/>
                <a:cs typeface="Arial"/>
              </a:rPr>
              <a:t>formulaire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d'examen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correspondant</a:t>
            </a:r>
            <a:r>
              <a:rPr lang="en-US" sz="1200" dirty="0">
                <a:latin typeface="Arial"/>
                <a:cs typeface="Arial"/>
              </a:rPr>
              <a:t> ne </a:t>
            </a:r>
            <a:r>
              <a:rPr lang="en-US" sz="1200" dirty="0" err="1">
                <a:latin typeface="Arial"/>
                <a:cs typeface="Arial"/>
              </a:rPr>
              <a:t>peuvent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supprimés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Cependant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processus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relancé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envoyant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alternatif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maintenant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responsable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notifier</a:t>
            </a:r>
            <a:r>
              <a:rPr lang="en-US" sz="1200" dirty="0">
                <a:latin typeface="Arial"/>
                <a:cs typeface="Arial"/>
              </a:rPr>
              <a:t> aux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sélectionnés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qu'ils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assignés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dirty="0">
                <a:latin typeface="Arial"/>
                <a:cs typeface="Arial"/>
              </a:rPr>
              <a:t/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	Si </a:t>
            </a:r>
            <a:r>
              <a:rPr lang="en-US" sz="1200" dirty="0" err="1">
                <a:latin typeface="Arial"/>
                <a:cs typeface="Arial"/>
              </a:rPr>
              <a:t>vous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cliquez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err="1">
                <a:latin typeface="Arial"/>
                <a:cs typeface="Arial"/>
              </a:rPr>
              <a:t>l'icône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de </a:t>
            </a:r>
            <a:r>
              <a:rPr lang="en-US" sz="1200" dirty="0" err="1" smtClean="0">
                <a:latin typeface="Arial"/>
                <a:cs typeface="Arial"/>
              </a:rPr>
              <a:t>l’e</a:t>
            </a:r>
            <a:r>
              <a:rPr lang="en-US" sz="1200" dirty="0" smtClean="0">
                <a:latin typeface="Arial"/>
                <a:cs typeface="Arial"/>
              </a:rPr>
              <a:t>-mail </a:t>
            </a:r>
            <a:r>
              <a:rPr lang="en-US" sz="1200" dirty="0">
                <a:latin typeface="Arial"/>
                <a:cs typeface="Arial"/>
              </a:rPr>
              <a:t>sous </a:t>
            </a:r>
            <a:r>
              <a:rPr lang="en-US" sz="1200" dirty="0" smtClean="0">
                <a:latin typeface="Arial"/>
                <a:cs typeface="Arial"/>
              </a:rPr>
              <a:t>«Request» </a:t>
            </a:r>
            <a:r>
              <a:rPr lang="en-US" sz="1200" dirty="0">
                <a:latin typeface="Arial"/>
                <a:cs typeface="Arial"/>
              </a:rPr>
              <a:t>pour le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, un e-mail de 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pré-rédigée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modifié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section, </a:t>
            </a:r>
            <a:r>
              <a:rPr lang="en-US" sz="1200" dirty="0" err="1">
                <a:latin typeface="Arial"/>
                <a:cs typeface="Arial"/>
              </a:rPr>
              <a:t>comme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vous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souhaitez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1200" dirty="0">
                <a:latin typeface="Arial"/>
                <a:cs typeface="Arial"/>
              </a:rPr>
              <a:t/>
            </a:r>
            <a:br>
              <a:rPr lang="en-US" sz="1200" dirty="0">
                <a:latin typeface="Arial"/>
                <a:cs typeface="Arial"/>
              </a:rPr>
            </a:br>
            <a:endParaRPr lang="en-US" sz="1200" dirty="0" smtClean="0">
              <a:latin typeface="Arial"/>
              <a:cs typeface="Arial"/>
            </a:endParaRPr>
          </a:p>
          <a:p>
            <a:pPr>
              <a:spcAft>
                <a:spcPts val="1800"/>
              </a:spcAft>
            </a:pPr>
            <a:endParaRPr lang="en-US" sz="1200" dirty="0">
              <a:latin typeface="Arial"/>
              <a:cs typeface="Arial"/>
            </a:endParaRPr>
          </a:p>
          <a:p>
            <a:pPr>
              <a:spcAft>
                <a:spcPts val="1800"/>
              </a:spcAft>
            </a:pPr>
            <a:r>
              <a:rPr lang="en-US" sz="1200" dirty="0">
                <a:latin typeface="Arial"/>
                <a:cs typeface="Arial"/>
              </a:rPr>
              <a:t>Les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2 </a:t>
            </a:r>
            <a:r>
              <a:rPr lang="en-US" sz="1200" dirty="0" err="1">
                <a:latin typeface="Arial"/>
                <a:cs typeface="Arial"/>
              </a:rPr>
              <a:t>semaines</a:t>
            </a:r>
            <a:r>
              <a:rPr lang="en-US" sz="1200" dirty="0">
                <a:latin typeface="Arial"/>
                <a:cs typeface="Arial"/>
              </a:rPr>
              <a:t> (par </a:t>
            </a:r>
            <a:r>
              <a:rPr lang="en-US" sz="1200" dirty="0" err="1">
                <a:latin typeface="Arial"/>
                <a:cs typeface="Arial"/>
              </a:rPr>
              <a:t>défaut</a:t>
            </a:r>
            <a:r>
              <a:rPr lang="en-US" sz="1200" dirty="0">
                <a:latin typeface="Arial"/>
                <a:cs typeface="Arial"/>
              </a:rPr>
              <a:t>) pour </a:t>
            </a:r>
            <a:r>
              <a:rPr lang="en-US" sz="1200" dirty="0" err="1">
                <a:latin typeface="Arial"/>
                <a:cs typeface="Arial"/>
              </a:rPr>
              <a:t>compléter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évaluation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1200" dirty="0">
                <a:latin typeface="Arial"/>
                <a:cs typeface="Arial"/>
              </a:rPr>
              <a:t/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b="1" dirty="0" smtClean="0">
                <a:latin typeface="Arial"/>
                <a:cs typeface="Arial"/>
              </a:rPr>
              <a:t> </a:t>
            </a:r>
            <a:endParaRPr lang="en-US" sz="1200" dirty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1200" dirty="0" smtClean="0">
              <a:latin typeface="Arial"/>
              <a:cs typeface="Arial"/>
            </a:endParaRPr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2628900" y="8656564"/>
            <a:ext cx="1600200" cy="486833"/>
          </a:xfrm>
        </p:spPr>
        <p:txBody>
          <a:bodyPr/>
          <a:lstStyle/>
          <a:p>
            <a:pPr algn="ctr"/>
            <a:fld id="{A4ECE138-532E-494C-8179-1EFD4ADB1E42}" type="slidenum">
              <a:rPr lang="en-US" b="1" smtClean="0">
                <a:latin typeface="Arial"/>
                <a:cs typeface="Arial"/>
              </a:rPr>
              <a:pPr algn="ctr"/>
              <a:t>2</a:t>
            </a:fld>
            <a:endParaRPr lang="en-US" b="1" dirty="0">
              <a:latin typeface="Arial"/>
              <a:cs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8012" y="503913"/>
            <a:ext cx="4601976" cy="1249917"/>
            <a:chOff x="1113024" y="1282700"/>
            <a:chExt cx="4601976" cy="1249917"/>
          </a:xfrm>
        </p:grpSpPr>
        <p:pic>
          <p:nvPicPr>
            <p:cNvPr id="4" name="Picture 3" descr="Screen Shot 2015-10-17 at 12.45.12 P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1282700"/>
              <a:ext cx="4572000" cy="11811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113024" y="2332562"/>
              <a:ext cx="720000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b">
              <a:spAutoFit/>
            </a:bodyPr>
            <a:lstStyle/>
            <a:p>
              <a:endParaRPr lang="en-US" sz="700" dirty="0">
                <a:solidFill>
                  <a:srgbClr val="8000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5156001" y="2317700"/>
              <a:ext cx="384000" cy="144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57988" y="2293191"/>
            <a:ext cx="5400000" cy="870000"/>
            <a:chOff x="451088" y="2800888"/>
            <a:chExt cx="5400000" cy="870000"/>
          </a:xfrm>
        </p:grpSpPr>
        <p:pic>
          <p:nvPicPr>
            <p:cNvPr id="11" name="Picture 10" descr="Screen Shot 2015-10-17 at 1.01.57 PM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088" y="2800888"/>
              <a:ext cx="5400000" cy="870000"/>
            </a:xfrm>
            <a:prstGeom prst="rect">
              <a:avLst/>
            </a:prstGeom>
          </p:spPr>
        </p:pic>
        <p:sp>
          <p:nvSpPr>
            <p:cNvPr id="12" name="Rectangle 11"/>
            <p:cNvSpPr>
              <a:spLocks/>
            </p:cNvSpPr>
            <p:nvPr/>
          </p:nvSpPr>
          <p:spPr>
            <a:xfrm>
              <a:off x="3565700" y="2826288"/>
              <a:ext cx="900000" cy="216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29000" y="4177165"/>
            <a:ext cx="5400000" cy="897500"/>
            <a:chOff x="451088" y="4548188"/>
            <a:chExt cx="5400000" cy="897500"/>
          </a:xfrm>
        </p:grpSpPr>
        <p:pic>
          <p:nvPicPr>
            <p:cNvPr id="10" name="Picture 9" descr="Screen Shot 2015-10-17 at 1.02.54 PM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51088" y="4548188"/>
              <a:ext cx="5400000" cy="897500"/>
            </a:xfrm>
            <a:prstGeom prst="rect">
              <a:avLst/>
            </a:prstGeom>
          </p:spPr>
        </p:pic>
        <p:sp>
          <p:nvSpPr>
            <p:cNvPr id="13" name="Rectangle 12"/>
            <p:cNvSpPr>
              <a:spLocks/>
            </p:cNvSpPr>
            <p:nvPr/>
          </p:nvSpPr>
          <p:spPr>
            <a:xfrm>
              <a:off x="3553000" y="4586288"/>
              <a:ext cx="900000" cy="216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9000" y="7192333"/>
            <a:ext cx="5400000" cy="870000"/>
            <a:chOff x="451088" y="2800888"/>
            <a:chExt cx="5400000" cy="870000"/>
          </a:xfrm>
        </p:grpSpPr>
        <p:pic>
          <p:nvPicPr>
            <p:cNvPr id="17" name="Picture 16" descr="Screen Shot 2015-10-17 at 1.01.57 PM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088" y="2800888"/>
              <a:ext cx="5400000" cy="870000"/>
            </a:xfrm>
            <a:prstGeom prst="rect">
              <a:avLst/>
            </a:prstGeom>
          </p:spPr>
        </p:pic>
        <p:sp>
          <p:nvSpPr>
            <p:cNvPr id="18" name="Rectangle 17"/>
            <p:cNvSpPr>
              <a:spLocks/>
            </p:cNvSpPr>
            <p:nvPr/>
          </p:nvSpPr>
          <p:spPr>
            <a:xfrm>
              <a:off x="1585800" y="3283588"/>
              <a:ext cx="540000" cy="360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000" y="275335"/>
            <a:ext cx="6192000" cy="89255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spcAft>
                <a:spcPts val="600"/>
              </a:spcAft>
              <a:buFont typeface="+mj-lt"/>
              <a:buAutoNum type="arabicPeriod" startAt="3"/>
            </a:pPr>
            <a:r>
              <a:rPr lang="en-US" sz="1200" dirty="0">
                <a:latin typeface="Arial"/>
                <a:cs typeface="Arial"/>
              </a:rPr>
              <a:t>Les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répondront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qui </a:t>
            </a:r>
            <a:r>
              <a:rPr lang="en-US" sz="1200" dirty="0" err="1">
                <a:latin typeface="Arial"/>
                <a:cs typeface="Arial"/>
              </a:rPr>
              <a:t>concerne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demandes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(pour accepter </a:t>
            </a:r>
            <a:r>
              <a:rPr lang="en-US" sz="1200" dirty="0" err="1">
                <a:latin typeface="Arial"/>
                <a:cs typeface="Arial"/>
              </a:rPr>
              <a:t>ou</a:t>
            </a:r>
            <a:r>
              <a:rPr lang="en-US" sz="1200" dirty="0">
                <a:latin typeface="Arial"/>
                <a:cs typeface="Arial"/>
              </a:rPr>
              <a:t> refuser); </a:t>
            </a:r>
            <a:r>
              <a:rPr lang="en-US" sz="1200" dirty="0" err="1">
                <a:latin typeface="Arial"/>
                <a:cs typeface="Arial"/>
              </a:rPr>
              <a:t>si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aucune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réponse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n'est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enregistrée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les 2 </a:t>
            </a:r>
            <a:r>
              <a:rPr lang="en-US" sz="1200" dirty="0" err="1">
                <a:latin typeface="Arial"/>
                <a:cs typeface="Arial"/>
              </a:rPr>
              <a:t>jours</a:t>
            </a:r>
            <a:r>
              <a:rPr lang="en-US" sz="1200" dirty="0">
                <a:latin typeface="Arial"/>
                <a:cs typeface="Arial"/>
              </a:rPr>
              <a:t>, un e-mail de rappel sera </a:t>
            </a:r>
            <a:r>
              <a:rPr lang="en-US" sz="1200" dirty="0" err="1">
                <a:latin typeface="Arial"/>
                <a:cs typeface="Arial"/>
              </a:rPr>
              <a:t>envoyé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 smtClean="0">
                <a:latin typeface="Arial"/>
                <a:cs typeface="Arial"/>
              </a:rPr>
              <a:t>défaut</a:t>
            </a:r>
            <a:r>
              <a:rPr lang="en-US" sz="1200" dirty="0" smtClean="0">
                <a:latin typeface="Arial"/>
                <a:cs typeface="Arial"/>
              </a:rPr>
              <a:t>.</a:t>
            </a:r>
          </a:p>
          <a:p>
            <a:pPr marL="628650" lvl="1" indent="-171450">
              <a:spcAft>
                <a:spcPts val="600"/>
              </a:spcAft>
              <a:buFont typeface="Arial" charset="0"/>
              <a:buChar char="•"/>
            </a:pPr>
            <a:r>
              <a:rPr lang="en-US" sz="1200" dirty="0" smtClean="0">
                <a:latin typeface="Arial"/>
                <a:cs typeface="Arial"/>
              </a:rPr>
              <a:t>Si </a:t>
            </a:r>
            <a:r>
              <a:rPr lang="en-US" sz="1200" dirty="0">
                <a:latin typeface="Arial"/>
                <a:cs typeface="Arial"/>
              </a:rPr>
              <a:t>la 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acceptée</a:t>
            </a:r>
            <a:r>
              <a:rPr lang="en-US" sz="1200" dirty="0">
                <a:latin typeface="Arial"/>
                <a:cs typeface="Arial"/>
              </a:rPr>
              <a:t>, la date </a:t>
            </a:r>
            <a:r>
              <a:rPr lang="en-US" sz="1200" dirty="0" err="1">
                <a:latin typeface="Arial"/>
                <a:cs typeface="Arial"/>
              </a:rPr>
              <a:t>d'acceptation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affichée</a:t>
            </a:r>
            <a:r>
              <a:rPr lang="en-US" sz="1200" dirty="0">
                <a:latin typeface="Arial"/>
                <a:cs typeface="Arial"/>
              </a:rPr>
              <a:t> sous "</a:t>
            </a:r>
            <a:r>
              <a:rPr lang="en-US" sz="1200" dirty="0" err="1">
                <a:latin typeface="Arial"/>
                <a:cs typeface="Arial"/>
              </a:rPr>
              <a:t>Réponse</a:t>
            </a:r>
            <a:r>
              <a:rPr lang="en-US" sz="1200" dirty="0">
                <a:latin typeface="Arial"/>
                <a:cs typeface="Arial"/>
              </a:rPr>
              <a:t>" pour </a:t>
            </a:r>
            <a:r>
              <a:rPr lang="en-US" sz="1200" dirty="0" err="1">
                <a:latin typeface="Arial"/>
                <a:cs typeface="Arial"/>
              </a:rPr>
              <a:t>cet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examinateur</a:t>
            </a:r>
            <a:r>
              <a:rPr lang="en-US" sz="1200" dirty="0" smtClean="0">
                <a:latin typeface="Arial"/>
                <a:cs typeface="Arial"/>
              </a:rPr>
              <a:t>.</a:t>
            </a:r>
          </a:p>
          <a:p>
            <a:pPr marL="628650" lvl="1" indent="-171450">
              <a:spcAft>
                <a:spcPts val="600"/>
              </a:spcAft>
              <a:buFont typeface="Arial" charset="0"/>
              <a:buChar char="•"/>
            </a:pPr>
            <a:r>
              <a:rPr lang="en-US" sz="1200" dirty="0" smtClean="0">
                <a:latin typeface="Arial"/>
                <a:cs typeface="Arial"/>
              </a:rPr>
              <a:t>Si </a:t>
            </a:r>
            <a:r>
              <a:rPr lang="en-US" sz="1200" dirty="0">
                <a:latin typeface="Arial"/>
                <a:cs typeface="Arial"/>
              </a:rPr>
              <a:t>la 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refusée</a:t>
            </a:r>
            <a:r>
              <a:rPr lang="en-US" sz="1200" dirty="0">
                <a:latin typeface="Arial"/>
                <a:cs typeface="Arial"/>
              </a:rPr>
              <a:t>, le nom de </a:t>
            </a:r>
            <a:r>
              <a:rPr lang="en-US" sz="1200" dirty="0" err="1">
                <a:latin typeface="Arial"/>
                <a:cs typeface="Arial"/>
              </a:rPr>
              <a:t>l'évaluateur</a:t>
            </a:r>
            <a:r>
              <a:rPr lang="en-US" sz="1200" dirty="0">
                <a:latin typeface="Arial"/>
                <a:cs typeface="Arial"/>
              </a:rPr>
              <a:t> sera </a:t>
            </a:r>
            <a:r>
              <a:rPr lang="en-US" sz="1200" dirty="0" err="1">
                <a:latin typeface="Arial"/>
                <a:cs typeface="Arial"/>
              </a:rPr>
              <a:t>indiqué</a:t>
            </a:r>
            <a:r>
              <a:rPr lang="en-US" sz="1200" dirty="0">
                <a:latin typeface="Arial"/>
                <a:cs typeface="Arial"/>
              </a:rPr>
              <a:t> sous «Regrets, annulations et tours </a:t>
            </a:r>
            <a:r>
              <a:rPr lang="en-US" sz="1200" dirty="0" err="1">
                <a:latin typeface="Arial"/>
                <a:cs typeface="Arial"/>
              </a:rPr>
              <a:t>antérieurs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cette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».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devra</a:t>
            </a:r>
            <a:r>
              <a:rPr lang="en-US" sz="1200" dirty="0">
                <a:latin typeface="Arial"/>
                <a:cs typeface="Arial"/>
              </a:rPr>
              <a:t> assigner un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suppléant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cas</a:t>
            </a:r>
            <a:r>
              <a:rPr lang="en-US" sz="1200" dirty="0" smtClean="0">
                <a:latin typeface="Arial"/>
                <a:cs typeface="Arial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latin typeface="Arial"/>
                <a:cs typeface="Arial"/>
              </a:rPr>
              <a:t>4. Pour </a:t>
            </a:r>
            <a:r>
              <a:rPr lang="en-US" sz="1200" dirty="0" err="1">
                <a:latin typeface="Arial"/>
                <a:cs typeface="Arial"/>
              </a:rPr>
              <a:t>chaque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assigner le bon </a:t>
            </a:r>
            <a:r>
              <a:rPr lang="en-US" sz="1200" dirty="0" err="1">
                <a:latin typeface="Arial"/>
                <a:cs typeface="Arial"/>
              </a:rPr>
              <a:t>formulaire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d'examen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remplir</a:t>
            </a:r>
            <a:r>
              <a:rPr lang="en-US" sz="1200" dirty="0">
                <a:latin typeface="Arial"/>
                <a:cs typeface="Arial"/>
              </a:rPr>
              <a:t> par les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; </a:t>
            </a:r>
            <a:r>
              <a:rPr lang="en-US" sz="1200" dirty="0" err="1">
                <a:latin typeface="Arial"/>
                <a:cs typeface="Arial"/>
              </a:rPr>
              <a:t>ces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formulaires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normalisés</a:t>
            </a:r>
            <a:r>
              <a:rPr lang="en-US" sz="1200" dirty="0">
                <a:latin typeface="Arial"/>
                <a:cs typeface="Arial"/>
              </a:rPr>
              <a:t> pour aider le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évaluer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lvl="1"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 marL="228600" lvl="0" indent="-228600"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Pour les </a:t>
            </a:r>
            <a:r>
              <a:rPr lang="en-US" sz="1200" dirty="0" err="1">
                <a:latin typeface="Arial"/>
                <a:cs typeface="Arial"/>
              </a:rPr>
              <a:t>soumissions</a:t>
            </a:r>
            <a:r>
              <a:rPr lang="en-US" sz="1200" dirty="0">
                <a:latin typeface="Arial"/>
                <a:cs typeface="Arial"/>
              </a:rPr>
              <a:t> non-</a:t>
            </a:r>
            <a:r>
              <a:rPr lang="en-US" sz="1200" dirty="0" err="1">
                <a:latin typeface="Arial"/>
                <a:cs typeface="Arial"/>
              </a:rPr>
              <a:t>recherche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lettres</a:t>
            </a:r>
            <a:r>
              <a:rPr lang="en-US" sz="1200" dirty="0">
                <a:latin typeface="Arial"/>
                <a:cs typeface="Arial"/>
              </a:rPr>
              <a:t>, revues, </a:t>
            </a:r>
            <a:r>
              <a:rPr lang="en-US" sz="1200" dirty="0" err="1">
                <a:latin typeface="Arial"/>
                <a:cs typeface="Arial"/>
              </a:rPr>
              <a:t>nouvelles</a:t>
            </a:r>
            <a:r>
              <a:rPr lang="en-US" sz="1200" dirty="0">
                <a:latin typeface="Arial"/>
                <a:cs typeface="Arial"/>
              </a:rPr>
              <a:t>, etc.), le «</a:t>
            </a:r>
            <a:r>
              <a:rPr lang="en-US" sz="1200" dirty="0" err="1">
                <a:latin typeface="Arial"/>
                <a:cs typeface="Arial"/>
              </a:rPr>
              <a:t>Formulaire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d'examen</a:t>
            </a:r>
            <a:r>
              <a:rPr lang="en-US" sz="1200" dirty="0">
                <a:latin typeface="Arial"/>
                <a:cs typeface="Arial"/>
              </a:rPr>
              <a:t> (non-</a:t>
            </a:r>
            <a:r>
              <a:rPr lang="en-US" sz="1200" dirty="0" err="1">
                <a:latin typeface="Arial"/>
                <a:cs typeface="Arial"/>
              </a:rPr>
              <a:t>recherche</a:t>
            </a:r>
            <a:r>
              <a:rPr lang="en-US" sz="1200" dirty="0">
                <a:latin typeface="Arial"/>
                <a:cs typeface="Arial"/>
              </a:rPr>
              <a:t>)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sélectionné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Pour les articles de </a:t>
            </a:r>
            <a:r>
              <a:rPr lang="en-US" sz="1200" dirty="0" err="1">
                <a:latin typeface="Arial"/>
                <a:cs typeface="Arial"/>
              </a:rPr>
              <a:t>recherche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originaux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sélectionnez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smtClean="0">
                <a:latin typeface="Arial"/>
                <a:cs typeface="Arial"/>
              </a:rPr>
              <a:t>«Review </a:t>
            </a:r>
            <a:r>
              <a:rPr lang="en-US" sz="1200" dirty="0" smtClean="0">
                <a:latin typeface="Arial"/>
                <a:cs typeface="Arial"/>
              </a:rPr>
              <a:t>Form (research)».</a:t>
            </a:r>
            <a:endParaRPr lang="en-US" sz="1200" dirty="0">
              <a:latin typeface="Arial"/>
              <a:cs typeface="Arial"/>
            </a:endParaRPr>
          </a:p>
          <a:p>
            <a:pPr marL="311400" lvl="1">
              <a:spcAft>
                <a:spcPts val="600"/>
              </a:spcAft>
            </a:pPr>
            <a:r>
              <a:rPr lang="en-US" sz="1200" dirty="0" smtClean="0">
                <a:latin typeface="Arial"/>
                <a:cs typeface="Arial"/>
              </a:rPr>
              <a:t>5. </a:t>
            </a:r>
            <a:r>
              <a:rPr lang="en-US" sz="1200" dirty="0" err="1" smtClean="0">
                <a:latin typeface="Arial"/>
                <a:cs typeface="Arial"/>
              </a:rPr>
              <a:t>Une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tous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examens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complétés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arriver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pour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Note: </a:t>
            </a:r>
            <a:r>
              <a:rPr lang="en-US" sz="1200" dirty="0" err="1">
                <a:latin typeface="Arial"/>
                <a:cs typeface="Arial"/>
              </a:rPr>
              <a:t>S'il</a:t>
            </a:r>
            <a:r>
              <a:rPr lang="en-US" sz="1200" dirty="0">
                <a:latin typeface="Arial"/>
                <a:cs typeface="Arial"/>
              </a:rPr>
              <a:t> y a des </a:t>
            </a:r>
            <a:r>
              <a:rPr lang="en-US" sz="1200" dirty="0" err="1">
                <a:latin typeface="Arial"/>
                <a:cs typeface="Arial"/>
              </a:rPr>
              <a:t>conflits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significatifs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décisions</a:t>
            </a:r>
            <a:r>
              <a:rPr lang="en-US" sz="1200" dirty="0">
                <a:latin typeface="Arial"/>
                <a:cs typeface="Arial"/>
              </a:rPr>
              <a:t> de 3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(par </a:t>
            </a:r>
            <a:r>
              <a:rPr lang="en-US" sz="1200" dirty="0" err="1">
                <a:latin typeface="Arial"/>
                <a:cs typeface="Arial"/>
              </a:rPr>
              <a:t>exemple</a:t>
            </a:r>
            <a:r>
              <a:rPr lang="en-US" sz="1200" dirty="0">
                <a:latin typeface="Arial"/>
                <a:cs typeface="Arial"/>
              </a:rPr>
              <a:t>, les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décident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indépendamment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d'accepter</a:t>
            </a:r>
            <a:r>
              <a:rPr lang="en-US" sz="1200" dirty="0">
                <a:latin typeface="Arial"/>
                <a:cs typeface="Arial"/>
              </a:rPr>
              <a:t>, de </a:t>
            </a:r>
            <a:r>
              <a:rPr lang="en-US" sz="1200" dirty="0" err="1">
                <a:latin typeface="Arial"/>
                <a:cs typeface="Arial"/>
              </a:rPr>
              <a:t>rejeter</a:t>
            </a:r>
            <a:r>
              <a:rPr lang="en-US" sz="1200" dirty="0">
                <a:latin typeface="Arial"/>
                <a:cs typeface="Arial"/>
              </a:rPr>
              <a:t> et de </a:t>
            </a:r>
            <a:r>
              <a:rPr lang="en-US" sz="1200" dirty="0" err="1">
                <a:latin typeface="Arial"/>
                <a:cs typeface="Arial"/>
              </a:rPr>
              <a:t>soumettre</a:t>
            </a:r>
            <a:r>
              <a:rPr lang="en-US" sz="1200" dirty="0">
                <a:latin typeface="Arial"/>
                <a:cs typeface="Arial"/>
              </a:rPr>
              <a:t> de nouveau),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devrait</a:t>
            </a:r>
            <a:r>
              <a:rPr lang="en-US" sz="1200" dirty="0">
                <a:latin typeface="Arial"/>
                <a:cs typeface="Arial"/>
              </a:rPr>
              <a:t> examiner </a:t>
            </a:r>
            <a:r>
              <a:rPr lang="en-US" sz="1200" dirty="0" err="1">
                <a:latin typeface="Arial"/>
                <a:cs typeface="Arial"/>
              </a:rPr>
              <a:t>l'article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indépendamment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également</a:t>
            </a:r>
            <a:r>
              <a:rPr lang="en-US" sz="1200" dirty="0">
                <a:latin typeface="Arial"/>
                <a:cs typeface="Arial"/>
              </a:rPr>
              <a:t> reporter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chef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stade</a:t>
            </a:r>
            <a:r>
              <a:rPr lang="en-US" sz="1200" dirty="0">
                <a:latin typeface="Arial"/>
                <a:cs typeface="Arial"/>
              </a:rPr>
              <a:t> pour aider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prise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un menu </a:t>
            </a:r>
            <a:r>
              <a:rPr lang="en-US" sz="1200" dirty="0" err="1">
                <a:latin typeface="Arial"/>
                <a:cs typeface="Arial"/>
              </a:rPr>
              <a:t>déroulant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côté</a:t>
            </a:r>
            <a:r>
              <a:rPr lang="en-US" sz="1200" dirty="0">
                <a:latin typeface="Arial"/>
                <a:cs typeface="Arial"/>
              </a:rPr>
              <a:t> de "</a:t>
            </a:r>
            <a:r>
              <a:rPr lang="en-US" sz="1200" dirty="0" smtClean="0">
                <a:latin typeface="Arial"/>
                <a:cs typeface="Arial"/>
              </a:rPr>
              <a:t>Select decision</a:t>
            </a:r>
            <a:r>
              <a:rPr lang="en-US" sz="1200" dirty="0">
                <a:latin typeface="Arial"/>
                <a:cs typeface="Arial"/>
              </a:rPr>
              <a:t>",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pourra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choisir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l'une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quatre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décisions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Cliquez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smtClean="0">
                <a:latin typeface="Arial"/>
                <a:cs typeface="Arial"/>
              </a:rPr>
              <a:t>”Select Decision"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vous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avez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sélectionné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12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12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endParaRPr lang="en-US" sz="1200" b="1" dirty="0" smtClean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r>
              <a:rPr lang="en-US" sz="1200" b="1" dirty="0" smtClean="0">
                <a:latin typeface="Arial"/>
                <a:cs typeface="Arial"/>
              </a:rPr>
              <a:t>Accepter la </a:t>
            </a:r>
            <a:r>
              <a:rPr lang="en-US" sz="1200" b="1" dirty="0" err="1" smtClean="0">
                <a:latin typeface="Arial"/>
                <a:cs typeface="Arial"/>
              </a:rPr>
              <a:t>soumission</a:t>
            </a:r>
            <a:r>
              <a:rPr lang="en-US" sz="1200" b="1" dirty="0" smtClean="0">
                <a:latin typeface="Arial"/>
                <a:cs typeface="Arial"/>
              </a:rPr>
              <a:t> - </a:t>
            </a:r>
            <a:r>
              <a:rPr lang="en-US" sz="1200" dirty="0" err="1" smtClean="0">
                <a:latin typeface="Arial"/>
                <a:cs typeface="Arial"/>
              </a:rPr>
              <a:t>Une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fois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acceptée</a:t>
            </a:r>
            <a:r>
              <a:rPr lang="en-US" sz="1200" dirty="0" smtClean="0">
                <a:latin typeface="Arial"/>
                <a:cs typeface="Arial"/>
              </a:rPr>
              <a:t>, la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entrera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dans</a:t>
            </a:r>
            <a:r>
              <a:rPr lang="en-US" sz="1200" dirty="0" smtClean="0">
                <a:latin typeface="Arial"/>
                <a:cs typeface="Arial"/>
              </a:rPr>
              <a:t> la phase </a:t>
            </a:r>
            <a:r>
              <a:rPr lang="en-US" sz="1200" dirty="0" err="1" smtClean="0">
                <a:latin typeface="Arial"/>
                <a:cs typeface="Arial"/>
              </a:rPr>
              <a:t>d'édition</a:t>
            </a:r>
            <a:r>
              <a:rPr lang="en-US" sz="1200" dirty="0" smtClean="0">
                <a:latin typeface="Arial"/>
                <a:cs typeface="Arial"/>
              </a:rPr>
              <a:t> de la </a:t>
            </a:r>
            <a:r>
              <a:rPr lang="en-US" sz="1200" dirty="0" err="1" smtClean="0">
                <a:latin typeface="Arial"/>
                <a:cs typeface="Arial"/>
              </a:rPr>
              <a:t>copie</a:t>
            </a:r>
            <a:r>
              <a:rPr lang="en-US" sz="1200" dirty="0" smtClean="0">
                <a:latin typeface="Arial"/>
                <a:cs typeface="Arial"/>
              </a:rPr>
              <a:t>. </a:t>
            </a:r>
            <a:r>
              <a:rPr lang="en-US" sz="1200" dirty="0" err="1" smtClean="0">
                <a:latin typeface="Arial"/>
                <a:cs typeface="Arial"/>
              </a:rPr>
              <a:t>L'éditeur</a:t>
            </a:r>
            <a:r>
              <a:rPr lang="en-US" sz="1200" dirty="0" smtClean="0">
                <a:latin typeface="Arial"/>
                <a:cs typeface="Arial"/>
              </a:rPr>
              <a:t> de section </a:t>
            </a:r>
            <a:r>
              <a:rPr lang="en-US" sz="1200" dirty="0" err="1" smtClean="0">
                <a:latin typeface="Arial"/>
                <a:cs typeface="Arial"/>
              </a:rPr>
              <a:t>désignera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une</a:t>
            </a:r>
            <a:r>
              <a:rPr lang="en-US" sz="1200" dirty="0" smtClean="0">
                <a:latin typeface="Arial"/>
                <a:cs typeface="Arial"/>
              </a:rPr>
              <a:t> version de la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à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télécharger</a:t>
            </a:r>
            <a:r>
              <a:rPr lang="en-US" sz="1200" dirty="0" smtClean="0">
                <a:latin typeface="Arial"/>
                <a:cs typeface="Arial"/>
              </a:rPr>
              <a:t> pour la </a:t>
            </a:r>
            <a:r>
              <a:rPr lang="en-US" sz="1200" dirty="0" err="1" smtClean="0">
                <a:latin typeface="Arial"/>
                <a:cs typeface="Arial"/>
              </a:rPr>
              <a:t>révision</a:t>
            </a:r>
            <a:r>
              <a:rPr lang="en-US" sz="1200" dirty="0" smtClean="0">
                <a:latin typeface="Arial"/>
                <a:cs typeface="Arial"/>
              </a:rPr>
              <a:t>. </a:t>
            </a:r>
            <a:r>
              <a:rPr lang="en-US" sz="1200" dirty="0" err="1" smtClean="0">
                <a:latin typeface="Arial"/>
                <a:cs typeface="Arial"/>
              </a:rPr>
              <a:t>Cette</a:t>
            </a:r>
            <a:r>
              <a:rPr lang="en-US" sz="1200" dirty="0" smtClean="0">
                <a:latin typeface="Arial"/>
                <a:cs typeface="Arial"/>
              </a:rPr>
              <a:t> version </a:t>
            </a:r>
            <a:r>
              <a:rPr lang="en-US" sz="1200" dirty="0" err="1" smtClean="0">
                <a:latin typeface="Arial"/>
                <a:cs typeface="Arial"/>
              </a:rPr>
              <a:t>peut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être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soit</a:t>
            </a:r>
            <a:r>
              <a:rPr lang="en-US" sz="1200" dirty="0" smtClean="0">
                <a:latin typeface="Arial"/>
                <a:cs typeface="Arial"/>
              </a:rPr>
              <a:t> la version </a:t>
            </a:r>
            <a:r>
              <a:rPr lang="en-US" sz="1200" dirty="0" err="1" smtClean="0">
                <a:latin typeface="Arial"/>
                <a:cs typeface="Arial"/>
              </a:rPr>
              <a:t>originale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l'auteur</a:t>
            </a:r>
            <a:r>
              <a:rPr lang="en-US" sz="1200" dirty="0" smtClean="0">
                <a:latin typeface="Arial"/>
                <a:cs typeface="Arial"/>
              </a:rPr>
              <a:t>, </a:t>
            </a:r>
            <a:r>
              <a:rPr lang="en-US" sz="1200" dirty="0" err="1" smtClean="0">
                <a:latin typeface="Arial"/>
                <a:cs typeface="Arial"/>
              </a:rPr>
              <a:t>soit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une</a:t>
            </a:r>
            <a:r>
              <a:rPr lang="en-US" sz="1200" dirty="0" smtClean="0">
                <a:latin typeface="Arial"/>
                <a:cs typeface="Arial"/>
              </a:rPr>
              <a:t> version </a:t>
            </a:r>
            <a:r>
              <a:rPr lang="en-US" sz="1200" dirty="0" err="1" smtClean="0">
                <a:latin typeface="Arial"/>
                <a:cs typeface="Arial"/>
              </a:rPr>
              <a:t>révisée</a:t>
            </a:r>
            <a:r>
              <a:rPr lang="en-US" sz="1200" dirty="0" smtClean="0">
                <a:latin typeface="Arial"/>
                <a:cs typeface="Arial"/>
              </a:rPr>
              <a:t> (par </a:t>
            </a:r>
            <a:r>
              <a:rPr lang="en-US" sz="1200" dirty="0" err="1" smtClean="0">
                <a:latin typeface="Arial"/>
                <a:cs typeface="Arial"/>
              </a:rPr>
              <a:t>exemple</a:t>
            </a:r>
            <a:r>
              <a:rPr lang="en-US" sz="1200" dirty="0" smtClean="0">
                <a:latin typeface="Arial"/>
                <a:cs typeface="Arial"/>
              </a:rPr>
              <a:t> avec les </a:t>
            </a:r>
            <a:r>
              <a:rPr lang="en-US" sz="1200" dirty="0" err="1" smtClean="0">
                <a:latin typeface="Arial"/>
                <a:cs typeface="Arial"/>
              </a:rPr>
              <a:t>noms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d'auteurs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restaurés</a:t>
            </a:r>
            <a:r>
              <a:rPr lang="en-US" sz="1200" dirty="0" smtClean="0">
                <a:latin typeface="Arial"/>
                <a:cs typeface="Arial"/>
              </a:rPr>
              <a:t>) </a:t>
            </a:r>
            <a:r>
              <a:rPr lang="en-US" sz="1200" dirty="0" err="1" smtClean="0">
                <a:latin typeface="Arial"/>
                <a:cs typeface="Arial"/>
              </a:rPr>
              <a:t>téléchargée</a:t>
            </a:r>
            <a:r>
              <a:rPr lang="en-US" sz="1200" dirty="0" smtClean="0">
                <a:latin typeface="Arial"/>
                <a:cs typeface="Arial"/>
              </a:rPr>
              <a:t> par </a:t>
            </a:r>
            <a:r>
              <a:rPr lang="en-US" sz="1200" dirty="0" err="1" smtClean="0">
                <a:latin typeface="Arial"/>
                <a:cs typeface="Arial"/>
              </a:rPr>
              <a:t>l'éditeur</a:t>
            </a:r>
            <a:r>
              <a:rPr lang="en-US" sz="1200" dirty="0" smtClean="0">
                <a:latin typeface="Arial"/>
                <a:cs typeface="Arial"/>
              </a:rPr>
              <a:t> de section.</a:t>
            </a:r>
          </a:p>
          <a:p>
            <a:pPr marL="360000" lvl="1">
              <a:spcAft>
                <a:spcPts val="1200"/>
              </a:spcAft>
            </a:pP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endParaRPr lang="en-US" sz="1200" dirty="0" smtClean="0">
              <a:latin typeface="Arial"/>
              <a:cs typeface="Arial"/>
            </a:endParaRPr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2628900" y="8656564"/>
            <a:ext cx="1600200" cy="486833"/>
          </a:xfrm>
        </p:spPr>
        <p:txBody>
          <a:bodyPr/>
          <a:lstStyle/>
          <a:p>
            <a:pPr algn="ctr"/>
            <a:fld id="{A4ECE138-532E-494C-8179-1EFD4ADB1E42}" type="slidenum">
              <a:rPr lang="en-US" b="1" smtClean="0">
                <a:latin typeface="Arial"/>
                <a:cs typeface="Arial"/>
              </a:rPr>
              <a:pPr algn="ctr"/>
              <a:t>3</a:t>
            </a:fld>
            <a:endParaRPr lang="en-US" b="1" dirty="0">
              <a:latin typeface="Arial"/>
              <a:cs typeface="Aria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5800" y="2766405"/>
            <a:ext cx="5400000" cy="297500"/>
            <a:chOff x="729000" y="2753256"/>
            <a:chExt cx="5400000" cy="297500"/>
          </a:xfrm>
        </p:grpSpPr>
        <p:pic>
          <p:nvPicPr>
            <p:cNvPr id="5" name="Picture 4" descr="Screen Shot 2015-10-17 at 1.18.32 P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9000" y="2753256"/>
              <a:ext cx="5400000" cy="297500"/>
            </a:xfrm>
            <a:prstGeom prst="rect">
              <a:avLst/>
            </a:prstGeom>
            <a:effectLst/>
          </p:spPr>
        </p:pic>
        <p:sp>
          <p:nvSpPr>
            <p:cNvPr id="6" name="Rectangle 5"/>
            <p:cNvSpPr>
              <a:spLocks/>
            </p:cNvSpPr>
            <p:nvPr/>
          </p:nvSpPr>
          <p:spPr>
            <a:xfrm>
              <a:off x="3678512" y="2783956"/>
              <a:ext cx="1260000" cy="216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Down Arrow 6"/>
            <p:cNvSpPr/>
            <p:nvPr/>
          </p:nvSpPr>
          <p:spPr>
            <a:xfrm rot="16200000">
              <a:off x="1712300" y="2781856"/>
              <a:ext cx="144000" cy="216000"/>
            </a:xfrm>
            <a:prstGeom prst="downArrow">
              <a:avLst/>
            </a:prstGeom>
            <a:solidFill>
              <a:srgbClr val="800000"/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Screen Shot 2015-10-17 at 1.35.4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00" y="6149974"/>
            <a:ext cx="5400000" cy="129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000" y="207603"/>
            <a:ext cx="6069425" cy="11926342"/>
          </a:xfrm>
          <a:prstGeom prst="rect">
            <a:avLst/>
          </a:prstGeom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endParaRPr lang="en-US" sz="6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r>
              <a:rPr lang="en-US" sz="1200" b="1" dirty="0" err="1">
                <a:latin typeface="Arial"/>
                <a:cs typeface="Arial"/>
              </a:rPr>
              <a:t>Révisions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requises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-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prendre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initiale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condition que </a:t>
            </a:r>
            <a:r>
              <a:rPr lang="en-US" sz="1200" dirty="0" err="1">
                <a:latin typeface="Arial"/>
                <a:cs typeface="Arial"/>
              </a:rPr>
              <a:t>seules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révisions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mineures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soient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nécessaires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 a </a:t>
            </a:r>
            <a:r>
              <a:rPr lang="en-US" sz="1200" dirty="0" err="1">
                <a:latin typeface="Arial"/>
                <a:cs typeface="Arial"/>
              </a:rPr>
              <a:t>téléchargé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révisé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jugé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satisfaisant</a:t>
            </a:r>
            <a:r>
              <a:rPr lang="en-US" sz="1200" dirty="0">
                <a:latin typeface="Arial"/>
                <a:cs typeface="Arial"/>
              </a:rPr>
              <a:t> par le </a:t>
            </a:r>
            <a:r>
              <a:rPr lang="en-US" sz="1200" dirty="0" err="1">
                <a:latin typeface="Arial"/>
                <a:cs typeface="Arial"/>
              </a:rPr>
              <a:t>rédacteur</a:t>
            </a:r>
            <a:r>
              <a:rPr lang="en-US" sz="1200" dirty="0">
                <a:latin typeface="Arial"/>
                <a:cs typeface="Arial"/>
              </a:rPr>
              <a:t> de la section,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de «</a:t>
            </a:r>
            <a:r>
              <a:rPr lang="en-US" sz="1200" dirty="0" smtClean="0">
                <a:latin typeface="Arial"/>
                <a:cs typeface="Arial"/>
              </a:rPr>
              <a:t>Accept»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faite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/>
            </a:r>
            <a:br>
              <a:rPr lang="en-US" b="1" dirty="0">
                <a:latin typeface="Arial"/>
                <a:cs typeface="Arial"/>
              </a:rPr>
            </a:br>
            <a:r>
              <a:rPr lang="en-US" sz="1200" b="1" dirty="0" err="1">
                <a:latin typeface="Arial"/>
                <a:cs typeface="Arial"/>
              </a:rPr>
              <a:t>Renvoyer</a:t>
            </a:r>
            <a:r>
              <a:rPr lang="en-US" sz="1200" b="1" dirty="0">
                <a:latin typeface="Arial"/>
                <a:cs typeface="Arial"/>
              </a:rPr>
              <a:t> pour </a:t>
            </a:r>
            <a:r>
              <a:rPr lang="en-US" sz="1200" b="1" dirty="0" err="1">
                <a:latin typeface="Arial"/>
                <a:cs typeface="Arial"/>
              </a:rPr>
              <a:t>révision</a:t>
            </a:r>
            <a:r>
              <a:rPr lang="en-US" sz="1200" b="1" dirty="0">
                <a:latin typeface="Arial"/>
                <a:cs typeface="Arial"/>
              </a:rPr>
              <a:t> -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lancer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série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révisions</a:t>
            </a:r>
            <a:r>
              <a:rPr lang="en-US" sz="1200" dirty="0">
                <a:latin typeface="Arial"/>
                <a:cs typeface="Arial"/>
              </a:rPr>
              <a:t> pour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sélectionnant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«Resubmit for review» </a:t>
            </a:r>
            <a:r>
              <a:rPr lang="en-US" sz="1200" dirty="0" err="1">
                <a:latin typeface="Arial"/>
                <a:cs typeface="Arial"/>
              </a:rPr>
              <a:t>comme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cas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la section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envoyer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indiquant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cette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a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prise</a:t>
            </a:r>
            <a:r>
              <a:rPr lang="en-US" sz="1200" dirty="0">
                <a:latin typeface="Arial"/>
                <a:cs typeface="Arial"/>
              </a:rPr>
              <a:t>, et </a:t>
            </a:r>
            <a:r>
              <a:rPr lang="en-US" sz="1200" dirty="0" err="1">
                <a:latin typeface="Arial"/>
                <a:cs typeface="Arial"/>
              </a:rPr>
              <a:t>décrire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qui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fait avec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avant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soumettre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nouveau pour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stade</a:t>
            </a:r>
            <a:r>
              <a:rPr lang="en-US" sz="1200" dirty="0">
                <a:latin typeface="Arial"/>
                <a:cs typeface="Arial"/>
              </a:rPr>
              <a:t>, les auteurs </a:t>
            </a:r>
            <a:r>
              <a:rPr lang="en-US" sz="1200" dirty="0" err="1">
                <a:latin typeface="Arial"/>
                <a:cs typeface="Arial"/>
              </a:rPr>
              <a:t>sont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tenus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soumettre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réponse</a:t>
            </a:r>
            <a:r>
              <a:rPr lang="en-US" sz="1200" dirty="0">
                <a:latin typeface="Arial"/>
                <a:cs typeface="Arial"/>
              </a:rPr>
              <a:t> aux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examinateurs</a:t>
            </a:r>
            <a:r>
              <a:rPr lang="en-US" sz="1200" dirty="0">
                <a:latin typeface="Arial"/>
                <a:cs typeface="Arial"/>
              </a:rPr>
              <a:t> de la première ronde.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la section </a:t>
            </a:r>
            <a:r>
              <a:rPr lang="en-US" sz="1200" dirty="0" err="1">
                <a:latin typeface="Arial"/>
                <a:cs typeface="Arial"/>
              </a:rPr>
              <a:t>devrait</a:t>
            </a:r>
            <a:r>
              <a:rPr lang="en-US" sz="1200" dirty="0">
                <a:latin typeface="Arial"/>
                <a:cs typeface="Arial"/>
              </a:rPr>
              <a:t> examiner </a:t>
            </a:r>
            <a:r>
              <a:rPr lang="en-US" sz="1200" dirty="0" err="1">
                <a:latin typeface="Arial"/>
                <a:cs typeface="Arial"/>
              </a:rPr>
              <a:t>ce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formulaire</a:t>
            </a:r>
            <a:r>
              <a:rPr lang="en-US" sz="1200" dirty="0">
                <a:latin typeface="Arial"/>
                <a:cs typeface="Arial"/>
              </a:rPr>
              <a:t> et le </a:t>
            </a:r>
            <a:r>
              <a:rPr lang="en-US" sz="1200" dirty="0" err="1">
                <a:latin typeface="Arial"/>
                <a:cs typeface="Arial"/>
              </a:rPr>
              <a:t>télécharger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comme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fichier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supplémentaire</a:t>
            </a:r>
            <a:r>
              <a:rPr lang="en-US" sz="1200" dirty="0">
                <a:latin typeface="Arial"/>
                <a:cs typeface="Arial"/>
              </a:rPr>
              <a:t>. Ce </a:t>
            </a:r>
            <a:r>
              <a:rPr lang="en-US" sz="1200" dirty="0" err="1">
                <a:latin typeface="Arial"/>
                <a:cs typeface="Arial"/>
              </a:rPr>
              <a:t>fichier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devrait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ensuite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envoyé</a:t>
            </a:r>
            <a:r>
              <a:rPr lang="en-US" sz="1200" dirty="0">
                <a:latin typeface="Arial"/>
                <a:cs typeface="Arial"/>
              </a:rPr>
              <a:t> aux </a:t>
            </a:r>
            <a:r>
              <a:rPr lang="en-US" sz="1200" dirty="0" err="1">
                <a:latin typeface="Arial"/>
                <a:cs typeface="Arial"/>
              </a:rPr>
              <a:t>examinateurs</a:t>
            </a:r>
            <a:r>
              <a:rPr lang="en-US" sz="1200" dirty="0">
                <a:latin typeface="Arial"/>
                <a:cs typeface="Arial"/>
              </a:rPr>
              <a:t> du premier tour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tant</a:t>
            </a:r>
            <a:r>
              <a:rPr lang="en-US" sz="1200" dirty="0">
                <a:latin typeface="Arial"/>
                <a:cs typeface="Arial"/>
              </a:rPr>
              <a:t> que dossier </a:t>
            </a:r>
            <a:r>
              <a:rPr lang="en-US" sz="1200" dirty="0" err="1">
                <a:latin typeface="Arial"/>
                <a:cs typeface="Arial"/>
              </a:rPr>
              <a:t>supplémentaire</a:t>
            </a:r>
            <a:r>
              <a:rPr lang="en-US" sz="1200" dirty="0">
                <a:latin typeface="Arial"/>
                <a:cs typeface="Arial"/>
              </a:rPr>
              <a:t> avec la 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Cela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donnera</a:t>
            </a:r>
            <a:r>
              <a:rPr lang="en-US" sz="1200" dirty="0">
                <a:latin typeface="Arial"/>
                <a:cs typeface="Arial"/>
              </a:rPr>
              <a:t> aux </a:t>
            </a:r>
            <a:r>
              <a:rPr lang="en-US" sz="1200" dirty="0" err="1">
                <a:latin typeface="Arial"/>
                <a:cs typeface="Arial"/>
              </a:rPr>
              <a:t>examinateurs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idée du type de </a:t>
            </a:r>
            <a:r>
              <a:rPr lang="en-US" sz="1200" dirty="0" err="1">
                <a:latin typeface="Arial"/>
                <a:cs typeface="Arial"/>
              </a:rPr>
              <a:t>réponses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entreprises</a:t>
            </a:r>
            <a:r>
              <a:rPr lang="en-US" sz="1200" dirty="0">
                <a:latin typeface="Arial"/>
                <a:cs typeface="Arial"/>
              </a:rPr>
              <a:t> par les auteurs pour </a:t>
            </a:r>
            <a:r>
              <a:rPr lang="en-US" sz="1200" dirty="0" err="1">
                <a:latin typeface="Arial"/>
                <a:cs typeface="Arial"/>
              </a:rPr>
              <a:t>améliorer</a:t>
            </a:r>
            <a:r>
              <a:rPr lang="en-US" sz="1200" dirty="0">
                <a:latin typeface="Arial"/>
                <a:cs typeface="Arial"/>
              </a:rPr>
              <a:t> le document. De plus, la version revue de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 de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revérifiée</a:t>
            </a:r>
            <a:r>
              <a:rPr lang="en-US" sz="1200" dirty="0">
                <a:latin typeface="Arial"/>
                <a:cs typeface="Arial"/>
              </a:rPr>
              <a:t> pour </a:t>
            </a:r>
            <a:r>
              <a:rPr lang="en-US" sz="1200" dirty="0" err="1">
                <a:latin typeface="Arial"/>
                <a:cs typeface="Arial"/>
              </a:rPr>
              <a:t>anonymat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la section, qui </a:t>
            </a:r>
            <a:r>
              <a:rPr lang="en-US" sz="1200" dirty="0" err="1">
                <a:latin typeface="Arial"/>
                <a:cs typeface="Arial"/>
              </a:rPr>
              <a:t>télécharge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ensuite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«version revue» qui sera </a:t>
            </a:r>
            <a:r>
              <a:rPr lang="en-US" sz="1200" dirty="0" err="1">
                <a:latin typeface="Arial"/>
                <a:cs typeface="Arial"/>
              </a:rPr>
              <a:t>affichée</a:t>
            </a:r>
            <a:r>
              <a:rPr lang="en-US" sz="1200" dirty="0">
                <a:latin typeface="Arial"/>
                <a:cs typeface="Arial"/>
              </a:rPr>
              <a:t> par les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. Un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tour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demandé</a:t>
            </a:r>
            <a:r>
              <a:rPr lang="en-US" sz="1200" dirty="0">
                <a:latin typeface="Arial"/>
                <a:cs typeface="Arial"/>
              </a:rPr>
              <a:t> aux </a:t>
            </a:r>
            <a:r>
              <a:rPr lang="en-US" sz="1200" dirty="0" err="1">
                <a:latin typeface="Arial"/>
                <a:cs typeface="Arial"/>
              </a:rPr>
              <a:t>mêmes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examinateurs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cliquant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err="1">
                <a:latin typeface="Arial"/>
                <a:cs typeface="Arial"/>
              </a:rPr>
              <a:t>l'icône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sous «</a:t>
            </a:r>
            <a:r>
              <a:rPr lang="en-US" sz="1200" dirty="0" err="1">
                <a:latin typeface="Arial"/>
                <a:cs typeface="Arial"/>
              </a:rPr>
              <a:t>Demande</a:t>
            </a:r>
            <a:r>
              <a:rPr lang="en-US" sz="1200" dirty="0">
                <a:latin typeface="Arial"/>
                <a:cs typeface="Arial"/>
              </a:rPr>
              <a:t>». Les </a:t>
            </a:r>
            <a:r>
              <a:rPr lang="en-US" sz="1200" dirty="0" err="1">
                <a:latin typeface="Arial"/>
                <a:cs typeface="Arial"/>
              </a:rPr>
              <a:t>formulaires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 de la première ronde </a:t>
            </a:r>
            <a:r>
              <a:rPr lang="en-US" sz="1200" dirty="0" err="1">
                <a:latin typeface="Arial"/>
                <a:cs typeface="Arial"/>
              </a:rPr>
              <a:t>peuvent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maintenant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trouvés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«Regrets, annulations et tours </a:t>
            </a:r>
            <a:r>
              <a:rPr lang="en-US" sz="1200" dirty="0" err="1">
                <a:latin typeface="Arial"/>
                <a:cs typeface="Arial"/>
              </a:rPr>
              <a:t>antérieurs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cette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». les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alternatifs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doivent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invités</a:t>
            </a:r>
            <a:r>
              <a:rPr lang="en-US" sz="1200" dirty="0">
                <a:latin typeface="Arial"/>
                <a:cs typeface="Arial"/>
              </a:rPr>
              <a:t> pour le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tour (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utiliser</a:t>
            </a:r>
            <a:r>
              <a:rPr lang="en-US" sz="1200" dirty="0">
                <a:latin typeface="Arial"/>
                <a:cs typeface="Arial"/>
              </a:rPr>
              <a:t> «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d'avis</a:t>
            </a:r>
            <a:r>
              <a:rPr lang="en-US" sz="1200" dirty="0">
                <a:latin typeface="Arial"/>
                <a:cs typeface="Arial"/>
              </a:rPr>
              <a:t>» pour </a:t>
            </a:r>
            <a:r>
              <a:rPr lang="en-US" sz="1200" dirty="0" err="1">
                <a:latin typeface="Arial"/>
                <a:cs typeface="Arial"/>
              </a:rPr>
              <a:t>sélectionner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évaluateur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alternatif</a:t>
            </a:r>
            <a:r>
              <a:rPr lang="en-US" sz="1200" dirty="0">
                <a:latin typeface="Arial"/>
                <a:cs typeface="Arial"/>
              </a:rPr>
              <a:t> pour le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tour</a:t>
            </a:r>
            <a:r>
              <a:rPr lang="en-US" sz="1200" dirty="0" smtClean="0">
                <a:latin typeface="Arial"/>
                <a:cs typeface="Arial"/>
              </a:rPr>
              <a:t>).</a:t>
            </a:r>
          </a:p>
          <a:p>
            <a:pPr marL="360000" lvl="1">
              <a:spcAft>
                <a:spcPts val="1200"/>
              </a:spcAft>
            </a:pPr>
            <a:r>
              <a:rPr lang="en-US" sz="1200" b="1" dirty="0" smtClean="0">
                <a:latin typeface="Arial"/>
                <a:cs typeface="Arial"/>
              </a:rPr>
              <a:t>Decline </a:t>
            </a:r>
            <a:r>
              <a:rPr lang="en-US" sz="1200" b="1" dirty="0">
                <a:latin typeface="Arial"/>
                <a:cs typeface="Arial"/>
              </a:rPr>
              <a:t>Submission - </a:t>
            </a:r>
            <a:r>
              <a:rPr lang="en-US" sz="1200" dirty="0">
                <a:latin typeface="Arial"/>
                <a:cs typeface="Arial"/>
              </a:rPr>
              <a:t>Si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refusée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elle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déplacée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vers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liste</a:t>
            </a:r>
            <a:r>
              <a:rPr lang="en-US" sz="1200" dirty="0">
                <a:latin typeface="Arial"/>
                <a:cs typeface="Arial"/>
              </a:rPr>
              <a:t> des archives. Son </a:t>
            </a:r>
            <a:r>
              <a:rPr lang="en-US" sz="1200" dirty="0" err="1">
                <a:latin typeface="Arial"/>
                <a:cs typeface="Arial"/>
              </a:rPr>
              <a:t>statut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indiquera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”Refused".</a:t>
            </a:r>
            <a:endParaRPr lang="en-US" sz="1200" dirty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endParaRPr lang="en-US" sz="1200" dirty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endParaRPr lang="en-US" sz="1200" dirty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endParaRPr lang="en-US" sz="1200" dirty="0">
              <a:latin typeface="Arial"/>
              <a:cs typeface="Arial"/>
            </a:endParaRPr>
          </a:p>
          <a:p>
            <a:pPr marL="360000" lvl="1">
              <a:spcAft>
                <a:spcPts val="1200"/>
              </a:spcAft>
            </a:pPr>
            <a:r>
              <a:rPr lang="en-US" sz="1200" dirty="0" err="1" smtClean="0">
                <a:latin typeface="Arial"/>
                <a:cs typeface="Arial"/>
              </a:rPr>
              <a:t>Une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qu'une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finale a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faite</a:t>
            </a:r>
            <a:r>
              <a:rPr lang="en-US" sz="1200" dirty="0" smtClean="0">
                <a:latin typeface="Arial"/>
                <a:cs typeface="Arial"/>
              </a:rPr>
              <a:t> (c</a:t>
            </a:r>
            <a:r>
              <a:rPr lang="en-US" sz="1200" dirty="0">
                <a:latin typeface="Arial"/>
                <a:cs typeface="Arial"/>
              </a:rPr>
              <a:t>.-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-d. </a:t>
            </a:r>
            <a:r>
              <a:rPr lang="en-US" sz="1200" dirty="0" err="1">
                <a:latin typeface="Arial"/>
                <a:cs typeface="Arial"/>
              </a:rPr>
              <a:t>Sélectionner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«Record Decision»),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doit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envoyer</a:t>
            </a:r>
            <a:r>
              <a:rPr lang="en-US" sz="1200" dirty="0">
                <a:latin typeface="Arial"/>
                <a:cs typeface="Arial"/>
              </a:rPr>
              <a:t> un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 pour </a:t>
            </a:r>
            <a:r>
              <a:rPr lang="en-US" sz="1200" dirty="0" err="1">
                <a:latin typeface="Arial"/>
                <a:cs typeface="Arial"/>
              </a:rPr>
              <a:t>l'informer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dirty="0" err="1">
                <a:latin typeface="Arial"/>
                <a:cs typeface="Arial"/>
              </a:rPr>
              <a:t>cliquer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err="1">
                <a:latin typeface="Arial"/>
                <a:cs typeface="Arial"/>
              </a:rPr>
              <a:t>l'icône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sous </a:t>
            </a:r>
            <a:r>
              <a:rPr lang="en-US" sz="1200" dirty="0" smtClean="0">
                <a:latin typeface="Arial"/>
                <a:cs typeface="Arial"/>
              </a:rPr>
              <a:t>«Editor Decision»); </a:t>
            </a:r>
            <a:r>
              <a:rPr lang="en-US" sz="1200" dirty="0">
                <a:latin typeface="Arial"/>
                <a:cs typeface="Arial"/>
              </a:rPr>
              <a:t>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également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envoyés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l'auteur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dirty="0">
                <a:latin typeface="Arial"/>
                <a:cs typeface="Arial"/>
              </a:rPr>
              <a:t/>
            </a:r>
            <a:br>
              <a:rPr lang="en-US" sz="1200" dirty="0">
                <a:latin typeface="Arial"/>
                <a:cs typeface="Arial"/>
              </a:rPr>
            </a:br>
            <a:endParaRPr lang="en-US" sz="1200" dirty="0" smtClean="0">
              <a:latin typeface="Arial"/>
              <a:cs typeface="Arial"/>
            </a:endParaRPr>
          </a:p>
          <a:p>
            <a:pPr marL="228600" lvl="0" indent="-228600"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 marL="228600" lvl="0" indent="-228600"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</a:pPr>
            <a:endParaRPr lang="en-US" sz="1200" dirty="0" smtClean="0">
              <a:latin typeface="Arial"/>
              <a:cs typeface="Arial"/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2628900" y="8656564"/>
            <a:ext cx="1600200" cy="486833"/>
          </a:xfrm>
        </p:spPr>
        <p:txBody>
          <a:bodyPr/>
          <a:lstStyle/>
          <a:p>
            <a:pPr algn="ctr"/>
            <a:fld id="{A4ECE138-532E-494C-8179-1EFD4ADB1E42}" type="slidenum">
              <a:rPr lang="en-US" b="1" smtClean="0">
                <a:latin typeface="Arial"/>
                <a:cs typeface="Arial"/>
              </a:rPr>
              <a:pPr algn="ctr"/>
              <a:t>4</a:t>
            </a:fld>
            <a:endParaRPr lang="en-US" b="1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2700" y="6058078"/>
            <a:ext cx="5400000" cy="902500"/>
            <a:chOff x="729000" y="4354512"/>
            <a:chExt cx="5400000" cy="902500"/>
          </a:xfrm>
        </p:grpSpPr>
        <p:pic>
          <p:nvPicPr>
            <p:cNvPr id="6" name="Picture 5" descr="Screen Shot 2015-10-17 at 1.45.25 P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9000" y="4354512"/>
              <a:ext cx="5400000" cy="902500"/>
            </a:xfrm>
            <a:prstGeom prst="rect">
              <a:avLst/>
            </a:prstGeom>
          </p:spPr>
        </p:pic>
        <p:sp>
          <p:nvSpPr>
            <p:cNvPr id="8" name="Rectangle 7"/>
            <p:cNvSpPr>
              <a:spLocks/>
            </p:cNvSpPr>
            <p:nvPr/>
          </p:nvSpPr>
          <p:spPr>
            <a:xfrm>
              <a:off x="1998900" y="5053712"/>
              <a:ext cx="1620000" cy="180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000" y="14827"/>
            <a:ext cx="6084000" cy="75559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0000" lvl="1" indent="-228600">
              <a:spcAft>
                <a:spcPts val="1200"/>
              </a:spcAft>
              <a:buFont typeface="Arial"/>
              <a:buChar char="•"/>
            </a:pPr>
            <a:r>
              <a:rPr lang="en-US" sz="1200" dirty="0" smtClean="0">
                <a:latin typeface="Arial"/>
                <a:cs typeface="Arial"/>
              </a:rPr>
              <a:t>Pour </a:t>
            </a:r>
            <a:r>
              <a:rPr lang="en-US" sz="1200" dirty="0">
                <a:latin typeface="Arial"/>
                <a:cs typeface="Arial"/>
              </a:rPr>
              <a:t>importer 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dans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l'e</a:t>
            </a:r>
            <a:r>
              <a:rPr lang="en-US" sz="1200" dirty="0">
                <a:latin typeface="Arial"/>
                <a:cs typeface="Arial"/>
              </a:rPr>
              <a:t>-mail, </a:t>
            </a:r>
            <a:r>
              <a:rPr lang="en-US" sz="1200" dirty="0" err="1">
                <a:latin typeface="Arial"/>
                <a:cs typeface="Arial"/>
              </a:rPr>
              <a:t>cliquez</a:t>
            </a:r>
            <a:r>
              <a:rPr lang="en-US" sz="1200" dirty="0">
                <a:latin typeface="Arial"/>
                <a:cs typeface="Arial"/>
              </a:rPr>
              <a:t> sur «</a:t>
            </a:r>
            <a:r>
              <a:rPr lang="en-US" sz="1200" dirty="0" smtClean="0">
                <a:latin typeface="Arial"/>
                <a:cs typeface="Arial"/>
              </a:rPr>
              <a:t>Import peer reviews » </a:t>
            </a:r>
            <a:r>
              <a:rPr lang="en-US" sz="1200" dirty="0">
                <a:latin typeface="Arial"/>
                <a:cs typeface="Arial"/>
              </a:rPr>
              <a:t>au-</a:t>
            </a:r>
            <a:r>
              <a:rPr lang="en-US" sz="1200" dirty="0" err="1">
                <a:latin typeface="Arial"/>
                <a:cs typeface="Arial"/>
              </a:rPr>
              <a:t>dessus</a:t>
            </a:r>
            <a:r>
              <a:rPr lang="en-US" sz="1200" dirty="0">
                <a:latin typeface="Arial"/>
                <a:cs typeface="Arial"/>
              </a:rPr>
              <a:t> de la </a:t>
            </a:r>
            <a:r>
              <a:rPr lang="en-US" sz="1200" dirty="0" err="1">
                <a:latin typeface="Arial"/>
                <a:cs typeface="Arial"/>
              </a:rPr>
              <a:t>ligne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d'objet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smtClean="0">
                <a:latin typeface="Arial"/>
                <a:cs typeface="Arial"/>
              </a:rPr>
              <a:t>le </a:t>
            </a:r>
            <a:r>
              <a:rPr lang="en-US" sz="1200" dirty="0" err="1" smtClean="0">
                <a:latin typeface="Arial"/>
                <a:cs typeface="Arial"/>
              </a:rPr>
              <a:t>courriel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(les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ne </a:t>
            </a:r>
            <a:r>
              <a:rPr lang="en-US" sz="1200" dirty="0" err="1">
                <a:latin typeface="Arial"/>
                <a:cs typeface="Arial"/>
              </a:rPr>
              <a:t>sont</a:t>
            </a:r>
            <a:r>
              <a:rPr lang="en-US" sz="1200" dirty="0">
                <a:latin typeface="Arial"/>
                <a:cs typeface="Arial"/>
              </a:rPr>
              <a:t> PAS </a:t>
            </a:r>
            <a:r>
              <a:rPr lang="en-US" sz="1200" dirty="0" err="1">
                <a:latin typeface="Arial"/>
                <a:cs typeface="Arial"/>
              </a:rPr>
              <a:t>importés</a:t>
            </a:r>
            <a:r>
              <a:rPr lang="en-US" sz="1200" dirty="0" smtClean="0">
                <a:latin typeface="Arial"/>
                <a:cs typeface="Arial"/>
              </a:rPr>
              <a:t>).</a:t>
            </a:r>
          </a:p>
          <a:p>
            <a:pPr marL="540000" lvl="1" indent="-228600">
              <a:spcAft>
                <a:spcPts val="12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12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endParaRPr lang="en-US" sz="1200" dirty="0" smtClean="0">
              <a:latin typeface="Arial"/>
              <a:cs typeface="Arial"/>
            </a:endParaRP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b="1" dirty="0">
                <a:latin typeface="Arial"/>
                <a:cs typeface="Arial"/>
              </a:rPr>
              <a:t>Il </a:t>
            </a:r>
            <a:r>
              <a:rPr lang="en-US" sz="1200" b="1" dirty="0" err="1">
                <a:latin typeface="Arial"/>
                <a:cs typeface="Arial"/>
              </a:rPr>
              <a:t>est</a:t>
            </a:r>
            <a:r>
              <a:rPr lang="en-US" sz="1200" b="1" dirty="0">
                <a:latin typeface="Arial"/>
                <a:cs typeface="Arial"/>
              </a:rPr>
              <a:t> important que le </a:t>
            </a:r>
            <a:r>
              <a:rPr lang="en-US" sz="1200" b="1" dirty="0" err="1">
                <a:latin typeface="Arial"/>
                <a:cs typeface="Arial"/>
              </a:rPr>
              <a:t>rédacteur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en</a:t>
            </a:r>
            <a:r>
              <a:rPr lang="en-US" sz="1200" b="1" dirty="0">
                <a:latin typeface="Arial"/>
                <a:cs typeface="Arial"/>
              </a:rPr>
              <a:t> chef examine les </a:t>
            </a:r>
            <a:r>
              <a:rPr lang="en-US" sz="1200" b="1" dirty="0" err="1">
                <a:latin typeface="Arial"/>
                <a:cs typeface="Arial"/>
              </a:rPr>
              <a:t>commentaires</a:t>
            </a:r>
            <a:r>
              <a:rPr lang="en-US" sz="1200" b="1" dirty="0">
                <a:latin typeface="Arial"/>
                <a:cs typeface="Arial"/>
              </a:rPr>
              <a:t> des </a:t>
            </a:r>
            <a:r>
              <a:rPr lang="en-US" sz="1200" b="1" dirty="0" err="1">
                <a:latin typeface="Arial"/>
                <a:cs typeface="Arial"/>
              </a:rPr>
              <a:t>réviseurs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afin</a:t>
            </a:r>
            <a:r>
              <a:rPr lang="en-US" sz="1200" b="1" dirty="0">
                <a:latin typeface="Arial"/>
                <a:cs typeface="Arial"/>
              </a:rPr>
              <a:t> de </a:t>
            </a:r>
            <a:r>
              <a:rPr lang="en-US" sz="1200" b="1" dirty="0" err="1">
                <a:latin typeface="Arial"/>
                <a:cs typeface="Arial"/>
              </a:rPr>
              <a:t>s'assurer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qu'ils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sont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appropriés</a:t>
            </a:r>
            <a:r>
              <a:rPr lang="en-US" sz="1200" b="1" dirty="0">
                <a:latin typeface="Arial"/>
                <a:cs typeface="Arial"/>
              </a:rPr>
              <a:t>, </a:t>
            </a:r>
            <a:r>
              <a:rPr lang="en-US" sz="1200" b="1" dirty="0" err="1">
                <a:latin typeface="Arial"/>
                <a:cs typeface="Arial"/>
              </a:rPr>
              <a:t>essentiels</a:t>
            </a:r>
            <a:r>
              <a:rPr lang="en-US" sz="1200" b="1" dirty="0">
                <a:latin typeface="Arial"/>
                <a:cs typeface="Arial"/>
              </a:rPr>
              <a:t> et </a:t>
            </a:r>
            <a:r>
              <a:rPr lang="en-US" sz="1200" b="1" dirty="0" err="1">
                <a:latin typeface="Arial"/>
                <a:cs typeface="Arial"/>
              </a:rPr>
              <a:t>professionnels</a:t>
            </a:r>
            <a:r>
              <a:rPr lang="en-US" sz="1200" b="1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Le </a:t>
            </a:r>
            <a:r>
              <a:rPr lang="en-US" sz="1200" dirty="0" err="1">
                <a:latin typeface="Arial"/>
                <a:cs typeface="Arial"/>
              </a:rPr>
              <a:t>courriel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modèle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généré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modifié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conséquence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pour </a:t>
            </a:r>
            <a:r>
              <a:rPr lang="en-US" sz="1200" dirty="0" err="1">
                <a:latin typeface="Arial"/>
                <a:cs typeface="Arial"/>
              </a:rPr>
              <a:t>refléter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finale </a:t>
            </a:r>
            <a:r>
              <a:rPr lang="en-US" sz="1200" dirty="0" err="1">
                <a:latin typeface="Arial"/>
                <a:cs typeface="Arial"/>
              </a:rPr>
              <a:t>concernant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fois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l'email</a:t>
            </a:r>
            <a:r>
              <a:rPr lang="en-US" sz="1200" dirty="0">
                <a:latin typeface="Arial"/>
                <a:cs typeface="Arial"/>
              </a:rPr>
              <a:t> a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préparé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et </a:t>
            </a:r>
            <a:r>
              <a:rPr lang="en-US" sz="1200" dirty="0">
                <a:latin typeface="Arial"/>
                <a:cs typeface="Arial"/>
              </a:rPr>
              <a:t>que les </a:t>
            </a:r>
            <a:r>
              <a:rPr lang="en-US" sz="1200" dirty="0" err="1">
                <a:latin typeface="Arial"/>
                <a:cs typeface="Arial"/>
              </a:rPr>
              <a:t>commentaires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été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téléchargés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cliquez</a:t>
            </a:r>
            <a:r>
              <a:rPr lang="en-US" sz="1200" dirty="0">
                <a:latin typeface="Arial"/>
                <a:cs typeface="Arial"/>
              </a:rPr>
              <a:t> sur "</a:t>
            </a:r>
            <a:r>
              <a:rPr lang="en-US" sz="1200" dirty="0" err="1">
                <a:latin typeface="Arial"/>
                <a:cs typeface="Arial"/>
              </a:rPr>
              <a:t>Envoyer</a:t>
            </a:r>
            <a:r>
              <a:rPr lang="en-US" sz="1200" dirty="0">
                <a:latin typeface="Arial"/>
                <a:cs typeface="Arial"/>
              </a:rPr>
              <a:t>" pour </a:t>
            </a:r>
            <a:r>
              <a:rPr lang="en-US" sz="1200" dirty="0" err="1">
                <a:latin typeface="Arial"/>
                <a:cs typeface="Arial"/>
              </a:rPr>
              <a:t>avertir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540000" lvl="1" indent="-228600">
              <a:spcAft>
                <a:spcPts val="600"/>
              </a:spcAft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Si </a:t>
            </a:r>
            <a:r>
              <a:rPr lang="en-US" sz="1200" dirty="0" err="1">
                <a:latin typeface="Arial"/>
                <a:cs typeface="Arial"/>
              </a:rPr>
              <a:t>elle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acceptée</a:t>
            </a:r>
            <a:r>
              <a:rPr lang="en-US" sz="1200" dirty="0">
                <a:latin typeface="Arial"/>
                <a:cs typeface="Arial"/>
              </a:rPr>
              <a:t>,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maintenant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envoyée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à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l'édition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sélectionnant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” send to Copyediting”.</a:t>
            </a:r>
            <a:endParaRPr lang="en-US" sz="1200" dirty="0">
              <a:latin typeface="Arial"/>
              <a:cs typeface="Arial"/>
            </a:endParaRPr>
          </a:p>
          <a:p>
            <a:pPr marL="311400" lvl="1">
              <a:spcAft>
                <a:spcPts val="600"/>
              </a:spcAft>
            </a:pP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endParaRPr lang="en-US" sz="120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28600" lvl="0" indent="-228600">
              <a:spcAft>
                <a:spcPts val="1200"/>
              </a:spcAft>
            </a:pPr>
            <a:endParaRPr lang="en-US" sz="120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228600" lvl="0" indent="-228600">
              <a:spcAft>
                <a:spcPts val="1200"/>
              </a:spcAft>
            </a:pPr>
            <a:endParaRPr lang="en-US" sz="120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540000" lvl="1" indent="-228600">
              <a:spcAft>
                <a:spcPts val="1200"/>
              </a:spcAft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Les </a:t>
            </a:r>
            <a:r>
              <a:rPr lang="en-US" sz="1200" dirty="0" err="1">
                <a:latin typeface="Arial"/>
                <a:cs typeface="Arial"/>
              </a:rPr>
              <a:t>redacteurs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peuvent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assignés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sous </a:t>
            </a:r>
            <a:r>
              <a:rPr lang="en-US" sz="1200" dirty="0" err="1">
                <a:latin typeface="Arial"/>
                <a:cs typeface="Arial"/>
              </a:rPr>
              <a:t>l'onglet</a:t>
            </a:r>
            <a:r>
              <a:rPr lang="en-US" sz="1200" dirty="0">
                <a:latin typeface="Arial"/>
                <a:cs typeface="Arial"/>
              </a:rPr>
              <a:t> "</a:t>
            </a:r>
            <a:r>
              <a:rPr lang="en-US" sz="1200" dirty="0" err="1">
                <a:latin typeface="Arial"/>
                <a:cs typeface="Arial"/>
              </a:rPr>
              <a:t>Édition</a:t>
            </a:r>
            <a:r>
              <a:rPr lang="en-US" sz="1200" dirty="0">
                <a:latin typeface="Arial"/>
                <a:cs typeface="Arial"/>
              </a:rPr>
              <a:t>"; </a:t>
            </a:r>
            <a:r>
              <a:rPr lang="en-US" sz="1200" dirty="0" err="1">
                <a:latin typeface="Arial"/>
                <a:cs typeface="Arial"/>
              </a:rPr>
              <a:t>cela</a:t>
            </a:r>
            <a:r>
              <a:rPr lang="en-US" sz="1200" dirty="0">
                <a:latin typeface="Arial"/>
                <a:cs typeface="Arial"/>
              </a:rPr>
              <a:t> se fait de la </a:t>
            </a:r>
            <a:r>
              <a:rPr lang="en-US" sz="1200" dirty="0" err="1">
                <a:latin typeface="Arial"/>
                <a:cs typeface="Arial"/>
              </a:rPr>
              <a:t>même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manière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l'assignation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réviseurs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9000" y="5932442"/>
            <a:ext cx="5240000" cy="1196600"/>
            <a:chOff x="729000" y="2198688"/>
            <a:chExt cx="5240000" cy="1196600"/>
          </a:xfrm>
        </p:grpSpPr>
        <p:pic>
          <p:nvPicPr>
            <p:cNvPr id="5" name="Picture 4" descr="Screen Shot 2015-10-17 at 1.58.35 PM.png"/>
            <p:cNvPicPr>
              <a:picLocks noChangeAspect="1"/>
            </p:cNvPicPr>
            <p:nvPr/>
          </p:nvPicPr>
          <p:blipFill>
            <a:blip r:embed="rId2"/>
            <a:srcRect r="2963"/>
            <a:stretch>
              <a:fillRect/>
            </a:stretch>
          </p:blipFill>
          <p:spPr>
            <a:xfrm>
              <a:off x="729000" y="2198688"/>
              <a:ext cx="5240000" cy="1177500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/>
            </p:cNvSpPr>
            <p:nvPr/>
          </p:nvSpPr>
          <p:spPr>
            <a:xfrm>
              <a:off x="2049700" y="3107288"/>
              <a:ext cx="1260000" cy="288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2628900" y="8656564"/>
            <a:ext cx="1600200" cy="486833"/>
          </a:xfrm>
        </p:spPr>
        <p:txBody>
          <a:bodyPr/>
          <a:lstStyle/>
          <a:p>
            <a:pPr algn="ctr"/>
            <a:fld id="{A4ECE138-532E-494C-8179-1EFD4ADB1E42}" type="slidenum">
              <a:rPr lang="en-US" b="1" smtClean="0">
                <a:latin typeface="Arial"/>
                <a:cs typeface="Arial"/>
              </a:rPr>
              <a:pPr algn="ctr"/>
              <a:t>5</a:t>
            </a:fld>
            <a:endParaRPr lang="en-US" b="1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9000" y="1052777"/>
            <a:ext cx="5400000" cy="2636450"/>
            <a:chOff x="703600" y="6058214"/>
            <a:chExt cx="5400000" cy="2636450"/>
          </a:xfrm>
        </p:grpSpPr>
        <p:pic>
          <p:nvPicPr>
            <p:cNvPr id="10" name="Picture 9" descr="Screen Shot 2015-10-17 at 1.44.25 PM.png"/>
            <p:cNvPicPr>
              <a:picLocks noChangeAspect="1"/>
            </p:cNvPicPr>
            <p:nvPr/>
          </p:nvPicPr>
          <p:blipFill>
            <a:blip r:embed="rId3"/>
            <a:srcRect b="12176"/>
            <a:stretch>
              <a:fillRect/>
            </a:stretch>
          </p:blipFill>
          <p:spPr>
            <a:xfrm>
              <a:off x="703600" y="6070914"/>
              <a:ext cx="5400000" cy="2623750"/>
            </a:xfrm>
            <a:prstGeom prst="rect">
              <a:avLst/>
            </a:prstGeom>
          </p:spPr>
        </p:pic>
        <p:sp>
          <p:nvSpPr>
            <p:cNvPr id="11" name="Rectangle 10"/>
            <p:cNvSpPr>
              <a:spLocks/>
            </p:cNvSpPr>
            <p:nvPr/>
          </p:nvSpPr>
          <p:spPr>
            <a:xfrm>
              <a:off x="1831600" y="6058214"/>
              <a:ext cx="1260000" cy="270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>
            <a:xfrm>
              <a:off x="1831600" y="8462764"/>
              <a:ext cx="3060000" cy="216000"/>
            </a:xfrm>
            <a:prstGeom prst="rect">
              <a:avLst/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499" y="110155"/>
            <a:ext cx="6471000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b="1" dirty="0" err="1" smtClean="0">
                <a:solidFill>
                  <a:srgbClr val="800000"/>
                </a:solidFill>
                <a:latin typeface="Arial"/>
                <a:cs typeface="Arial"/>
              </a:rPr>
              <a:t>Astuces</a:t>
            </a:r>
            <a:r>
              <a:rPr lang="en-US" sz="1400" b="1" dirty="0" smtClean="0">
                <a:solidFill>
                  <a:srgbClr val="800000"/>
                </a:solidFill>
                <a:latin typeface="Arial"/>
                <a:cs typeface="Arial"/>
              </a:rPr>
              <a:t> pour </a:t>
            </a:r>
            <a:r>
              <a:rPr lang="en-US" sz="1400" b="1" dirty="0" err="1" smtClean="0">
                <a:solidFill>
                  <a:srgbClr val="800000"/>
                </a:solidFill>
                <a:latin typeface="Arial"/>
                <a:cs typeface="Arial"/>
              </a:rPr>
              <a:t>editeurs</a:t>
            </a:r>
            <a:r>
              <a:rPr lang="en-US" sz="1400" b="1" dirty="0" smtClean="0">
                <a:solidFill>
                  <a:srgbClr val="800000"/>
                </a:solidFill>
                <a:latin typeface="Arial"/>
                <a:cs typeface="Arial"/>
              </a:rPr>
              <a:t> des sections </a:t>
            </a:r>
            <a:endParaRPr lang="en-US" sz="1400" b="1" dirty="0" smtClean="0">
              <a:latin typeface="Arial"/>
              <a:cs typeface="Arial"/>
            </a:endParaRPr>
          </a:p>
          <a:p>
            <a:pPr lvl="0">
              <a:spcAft>
                <a:spcPts val="1200"/>
              </a:spcAft>
            </a:pPr>
            <a:r>
              <a:rPr lang="en-US" sz="1200" b="1" dirty="0" err="1">
                <a:latin typeface="Arial"/>
                <a:cs typeface="Arial"/>
              </a:rPr>
              <a:t>Astuce</a:t>
            </a:r>
            <a:r>
              <a:rPr lang="en-US" sz="1200" b="1" dirty="0">
                <a:latin typeface="Arial"/>
                <a:cs typeface="Arial"/>
              </a:rPr>
              <a:t> #</a:t>
            </a:r>
            <a:r>
              <a:rPr lang="en-US" sz="1200" b="1" dirty="0" smtClean="0">
                <a:latin typeface="Arial"/>
                <a:cs typeface="Arial"/>
              </a:rPr>
              <a:t>1</a:t>
            </a:r>
            <a:r>
              <a:rPr lang="en-US" sz="1200" b="1" dirty="0">
                <a:latin typeface="Arial"/>
                <a:cs typeface="Arial"/>
              </a:rPr>
              <a:t>: </a:t>
            </a:r>
            <a:r>
              <a:rPr lang="en-US" sz="1200" dirty="0" err="1" smtClean="0">
                <a:latin typeface="Arial"/>
                <a:cs typeface="Arial"/>
              </a:rPr>
              <a:t>Toute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correspondance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éditeur</a:t>
            </a:r>
            <a:r>
              <a:rPr lang="en-US" sz="1200" dirty="0">
                <a:latin typeface="Arial"/>
                <a:cs typeface="Arial"/>
              </a:rPr>
              <a:t> / auteur </a:t>
            </a:r>
            <a:r>
              <a:rPr lang="en-US" sz="1200" dirty="0" err="1">
                <a:latin typeface="Arial"/>
                <a:cs typeface="Arial"/>
              </a:rPr>
              <a:t>d'une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trouvée</a:t>
            </a:r>
            <a:r>
              <a:rPr lang="en-US" sz="1200" dirty="0">
                <a:latin typeface="Arial"/>
                <a:cs typeface="Arial"/>
              </a:rPr>
              <a:t> sous </a:t>
            </a:r>
            <a:r>
              <a:rPr lang="en-US" sz="1200" dirty="0" err="1">
                <a:latin typeface="Arial"/>
                <a:cs typeface="Arial"/>
              </a:rPr>
              <a:t>l'onglet</a:t>
            </a:r>
            <a:r>
              <a:rPr lang="en-US" sz="1200">
                <a:latin typeface="Arial"/>
                <a:cs typeface="Arial"/>
              </a:rPr>
              <a:t> «Regrets, Cancels, and Earlier Rounds of this Submissions» </a:t>
            </a:r>
            <a:r>
              <a:rPr lang="en-US" sz="1200" dirty="0">
                <a:latin typeface="Arial"/>
                <a:cs typeface="Arial"/>
              </a:rPr>
              <a:t>et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référencée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tout moment par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b="1" dirty="0">
                <a:latin typeface="Arial"/>
                <a:cs typeface="Arial"/>
              </a:rPr>
              <a:t/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Astuce</a:t>
            </a:r>
            <a:r>
              <a:rPr lang="en-US" sz="1200" b="1" dirty="0" smtClean="0">
                <a:latin typeface="Arial"/>
                <a:cs typeface="Arial"/>
              </a:rPr>
              <a:t> </a:t>
            </a:r>
            <a:r>
              <a:rPr lang="en-US" sz="1200" b="1" dirty="0">
                <a:latin typeface="Arial"/>
                <a:cs typeface="Arial"/>
              </a:rPr>
              <a:t># 2: </a:t>
            </a:r>
            <a:r>
              <a:rPr lang="en-US" sz="1200" dirty="0" err="1" smtClean="0">
                <a:latin typeface="Arial"/>
                <a:cs typeface="Arial"/>
              </a:rPr>
              <a:t>Assurez-vous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vérifier</a:t>
            </a:r>
            <a:r>
              <a:rPr lang="en-US" sz="1200" dirty="0" smtClean="0">
                <a:latin typeface="Arial"/>
                <a:cs typeface="Arial"/>
              </a:rPr>
              <a:t> les </a:t>
            </a:r>
            <a:r>
              <a:rPr lang="en-US" sz="1200" dirty="0" err="1" smtClean="0">
                <a:latin typeface="Arial"/>
                <a:cs typeface="Arial"/>
              </a:rPr>
              <a:t>facteurs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d'identification</a:t>
            </a:r>
            <a:r>
              <a:rPr lang="en-US" sz="1200" dirty="0" smtClean="0">
                <a:latin typeface="Arial"/>
                <a:cs typeface="Arial"/>
              </a:rPr>
              <a:t> sur </a:t>
            </a:r>
            <a:r>
              <a:rPr lang="en-US" sz="1200" dirty="0" err="1" smtClean="0">
                <a:latin typeface="Arial"/>
                <a:cs typeface="Arial"/>
              </a:rPr>
              <a:t>toutes</a:t>
            </a:r>
            <a:r>
              <a:rPr lang="en-US" sz="1200" dirty="0" smtClean="0">
                <a:latin typeface="Arial"/>
                <a:cs typeface="Arial"/>
              </a:rPr>
              <a:t> les </a:t>
            </a:r>
            <a:r>
              <a:rPr lang="en-US" sz="1200" dirty="0" err="1" smtClean="0">
                <a:latin typeface="Arial"/>
                <a:cs typeface="Arial"/>
              </a:rPr>
              <a:t>soumissions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err="1" smtClean="0">
                <a:latin typeface="Arial"/>
                <a:cs typeface="Arial"/>
              </a:rPr>
              <a:t>bien</a:t>
            </a:r>
            <a:r>
              <a:rPr lang="en-US" sz="1200" dirty="0" smtClean="0">
                <a:latin typeface="Arial"/>
                <a:cs typeface="Arial"/>
              </a:rPr>
              <a:t> que </a:t>
            </a:r>
            <a:r>
              <a:rPr lang="en-US" sz="1200" dirty="0" err="1" smtClean="0">
                <a:latin typeface="Arial"/>
                <a:cs typeface="Arial"/>
              </a:rPr>
              <a:t>celles</a:t>
            </a:r>
            <a:r>
              <a:rPr lang="en-US" sz="1200" dirty="0" smtClean="0">
                <a:latin typeface="Arial"/>
                <a:cs typeface="Arial"/>
              </a:rPr>
              <a:t>-ci </a:t>
            </a:r>
            <a:r>
              <a:rPr lang="en-US" sz="1200" dirty="0" err="1" smtClean="0">
                <a:latin typeface="Arial"/>
                <a:cs typeface="Arial"/>
              </a:rPr>
              <a:t>soient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généralement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prises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en</a:t>
            </a:r>
            <a:r>
              <a:rPr lang="en-US" sz="1200" dirty="0" smtClean="0">
                <a:latin typeface="Arial"/>
                <a:cs typeface="Arial"/>
              </a:rPr>
              <a:t> charge par le </a:t>
            </a:r>
            <a:r>
              <a:rPr lang="en-US" sz="1200" dirty="0" err="1" smtClean="0">
                <a:latin typeface="Arial"/>
                <a:cs typeface="Arial"/>
              </a:rPr>
              <a:t>rédacteur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en</a:t>
            </a:r>
            <a:r>
              <a:rPr lang="en-US" sz="1200" dirty="0" smtClean="0">
                <a:latin typeface="Arial"/>
                <a:cs typeface="Arial"/>
              </a:rPr>
              <a:t> chef), </a:t>
            </a:r>
            <a:r>
              <a:rPr lang="en-US" sz="1200" dirty="0" err="1" smtClean="0">
                <a:latin typeface="Arial"/>
                <a:cs typeface="Arial"/>
              </a:rPr>
              <a:t>particulièrement</a:t>
            </a:r>
            <a:r>
              <a:rPr lang="en-US" sz="1200" dirty="0" smtClean="0">
                <a:latin typeface="Arial"/>
                <a:cs typeface="Arial"/>
              </a:rPr>
              <a:t> sur les </a:t>
            </a:r>
            <a:r>
              <a:rPr lang="en-US" sz="1200" dirty="0" err="1" smtClean="0">
                <a:latin typeface="Arial"/>
                <a:cs typeface="Arial"/>
              </a:rPr>
              <a:t>manuscrits</a:t>
            </a:r>
            <a:r>
              <a:rPr lang="en-US" sz="1200" dirty="0" smtClean="0">
                <a:latin typeface="Arial"/>
                <a:cs typeface="Arial"/>
              </a:rPr>
              <a:t> qui </a:t>
            </a:r>
            <a:r>
              <a:rPr lang="en-US" sz="1200" dirty="0" err="1" smtClean="0">
                <a:latin typeface="Arial"/>
                <a:cs typeface="Arial"/>
              </a:rPr>
              <a:t>ont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été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soumis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à</a:t>
            </a:r>
            <a:r>
              <a:rPr lang="en-US" sz="1200" dirty="0" smtClean="0">
                <a:latin typeface="Arial"/>
                <a:cs typeface="Arial"/>
              </a:rPr>
              <a:t> nouveau pour </a:t>
            </a:r>
            <a:r>
              <a:rPr lang="en-US" sz="1200" dirty="0" err="1" smtClean="0">
                <a:latin typeface="Arial"/>
                <a:cs typeface="Arial"/>
              </a:rPr>
              <a:t>révision</a:t>
            </a:r>
            <a:r>
              <a:rPr lang="en-US" sz="1200" dirty="0" smtClean="0">
                <a:latin typeface="Arial"/>
                <a:cs typeface="Arial"/>
              </a:rPr>
              <a:t>.</a:t>
            </a:r>
          </a:p>
          <a:p>
            <a:pPr lvl="0">
              <a:spcAft>
                <a:spcPts val="1200"/>
              </a:spcAft>
            </a:pPr>
            <a:r>
              <a:rPr lang="en-US" sz="1200" b="1" dirty="0" err="1" smtClean="0">
                <a:latin typeface="Arial"/>
                <a:cs typeface="Arial"/>
              </a:rPr>
              <a:t>Astuce</a:t>
            </a:r>
            <a:r>
              <a:rPr lang="en-US" sz="1200" b="1" dirty="0" smtClean="0">
                <a:latin typeface="Arial"/>
                <a:cs typeface="Arial"/>
              </a:rPr>
              <a:t> # 3: </a:t>
            </a:r>
            <a:r>
              <a:rPr lang="en-US" sz="1200" dirty="0" smtClean="0">
                <a:latin typeface="Arial"/>
                <a:cs typeface="Arial"/>
              </a:rPr>
              <a:t>Pour assurer la </a:t>
            </a:r>
            <a:r>
              <a:rPr lang="en-US" sz="1200" dirty="0" err="1" smtClean="0">
                <a:latin typeface="Arial"/>
                <a:cs typeface="Arial"/>
              </a:rPr>
              <a:t>continuité</a:t>
            </a:r>
            <a:r>
              <a:rPr lang="en-US" sz="1200" dirty="0" smtClean="0">
                <a:latin typeface="Arial"/>
                <a:cs typeface="Arial"/>
              </a:rPr>
              <a:t> du </a:t>
            </a:r>
            <a:r>
              <a:rPr lang="en-US" sz="1200" dirty="0" err="1" smtClean="0">
                <a:latin typeface="Arial"/>
                <a:cs typeface="Arial"/>
              </a:rPr>
              <a:t>processus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d'évaluation</a:t>
            </a:r>
            <a:r>
              <a:rPr lang="en-US" sz="1200" dirty="0" smtClean="0">
                <a:latin typeface="Arial"/>
                <a:cs typeface="Arial"/>
              </a:rPr>
              <a:t> par les pairs, </a:t>
            </a:r>
            <a:r>
              <a:rPr lang="en-US" sz="1200" dirty="0" err="1" smtClean="0">
                <a:latin typeface="Arial"/>
                <a:cs typeface="Arial"/>
              </a:rPr>
              <a:t>il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est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préférable</a:t>
            </a:r>
            <a:r>
              <a:rPr lang="en-US" sz="1200" dirty="0" smtClean="0">
                <a:latin typeface="Arial"/>
                <a:cs typeface="Arial"/>
              </a:rPr>
              <a:t> que les </a:t>
            </a:r>
            <a:r>
              <a:rPr lang="en-US" sz="1200" dirty="0" err="1" smtClean="0">
                <a:latin typeface="Arial"/>
                <a:cs typeface="Arial"/>
              </a:rPr>
              <a:t>examinateurs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assignés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à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une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restent</a:t>
            </a:r>
            <a:r>
              <a:rPr lang="en-US" sz="1200" dirty="0" smtClean="0">
                <a:latin typeface="Arial"/>
                <a:cs typeface="Arial"/>
              </a:rPr>
              <a:t> les </a:t>
            </a:r>
            <a:r>
              <a:rPr lang="en-US" sz="1200" dirty="0" err="1" smtClean="0">
                <a:latin typeface="Arial"/>
                <a:cs typeface="Arial"/>
              </a:rPr>
              <a:t>mêmes</a:t>
            </a:r>
            <a:r>
              <a:rPr lang="en-US" sz="1200" dirty="0" smtClean="0">
                <a:latin typeface="Arial"/>
                <a:cs typeface="Arial"/>
              </a:rPr>
              <a:t> pendant la </a:t>
            </a:r>
            <a:r>
              <a:rPr lang="en-US" sz="1200" dirty="0" err="1" smtClean="0">
                <a:latin typeface="Arial"/>
                <a:cs typeface="Arial"/>
              </a:rPr>
              <a:t>durée</a:t>
            </a:r>
            <a:r>
              <a:rPr lang="en-US" sz="1200" dirty="0" smtClean="0">
                <a:latin typeface="Arial"/>
                <a:cs typeface="Arial"/>
              </a:rPr>
              <a:t> du </a:t>
            </a:r>
            <a:r>
              <a:rPr lang="en-US" sz="1200" dirty="0" err="1" smtClean="0">
                <a:latin typeface="Arial"/>
                <a:cs typeface="Arial"/>
              </a:rPr>
              <a:t>processus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d'examen</a:t>
            </a:r>
            <a:r>
              <a:rPr lang="en-US" sz="1200" dirty="0" smtClean="0">
                <a:latin typeface="Arial"/>
                <a:cs typeface="Arial"/>
              </a:rPr>
              <a:t> (y </a:t>
            </a:r>
            <a:r>
              <a:rPr lang="en-US" sz="1200" dirty="0" err="1" smtClean="0">
                <a:latin typeface="Arial"/>
                <a:cs typeface="Arial"/>
              </a:rPr>
              <a:t>compris</a:t>
            </a:r>
            <a:r>
              <a:rPr lang="en-US" sz="1200" dirty="0" smtClean="0">
                <a:latin typeface="Arial"/>
                <a:cs typeface="Arial"/>
              </a:rPr>
              <a:t> la nouvelle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). </a:t>
            </a:r>
            <a:r>
              <a:rPr lang="en-US" sz="1200" dirty="0" err="1" smtClean="0">
                <a:latin typeface="Arial"/>
                <a:cs typeface="Arial"/>
              </a:rPr>
              <a:t>Lorsqu'un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manuscrit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est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soumis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à</a:t>
            </a:r>
            <a:r>
              <a:rPr lang="en-US" sz="1200" dirty="0" smtClean="0">
                <a:latin typeface="Arial"/>
                <a:cs typeface="Arial"/>
              </a:rPr>
              <a:t> nouveau pour </a:t>
            </a:r>
            <a:r>
              <a:rPr lang="en-US" sz="1200" dirty="0" err="1" smtClean="0">
                <a:latin typeface="Arial"/>
                <a:cs typeface="Arial"/>
              </a:rPr>
              <a:t>révision</a:t>
            </a:r>
            <a:r>
              <a:rPr lang="en-US" sz="1200" dirty="0" smtClean="0">
                <a:latin typeface="Arial"/>
                <a:cs typeface="Arial"/>
              </a:rPr>
              <a:t>, les nouveaux </a:t>
            </a:r>
            <a:r>
              <a:rPr lang="en-US" sz="1200" dirty="0" err="1" smtClean="0">
                <a:latin typeface="Arial"/>
                <a:cs typeface="Arial"/>
              </a:rPr>
              <a:t>réviseurs</a:t>
            </a:r>
            <a:r>
              <a:rPr lang="en-US" sz="1200" dirty="0" smtClean="0">
                <a:latin typeface="Arial"/>
                <a:cs typeface="Arial"/>
              </a:rPr>
              <a:t> ne </a:t>
            </a:r>
            <a:r>
              <a:rPr lang="en-US" sz="1200" dirty="0" err="1" smtClean="0">
                <a:latin typeface="Arial"/>
                <a:cs typeface="Arial"/>
              </a:rPr>
              <a:t>devraient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être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sollicités</a:t>
            </a:r>
            <a:r>
              <a:rPr lang="en-US" sz="1200" dirty="0" smtClean="0">
                <a:latin typeface="Arial"/>
                <a:cs typeface="Arial"/>
              </a:rPr>
              <a:t> que </a:t>
            </a:r>
            <a:r>
              <a:rPr lang="en-US" sz="1200" dirty="0" err="1" smtClean="0">
                <a:latin typeface="Arial"/>
                <a:cs typeface="Arial"/>
              </a:rPr>
              <a:t>dans</a:t>
            </a:r>
            <a:r>
              <a:rPr lang="en-US" sz="1200" dirty="0" smtClean="0">
                <a:latin typeface="Arial"/>
                <a:cs typeface="Arial"/>
              </a:rPr>
              <a:t> la </a:t>
            </a:r>
            <a:r>
              <a:rPr lang="en-US" sz="1200" dirty="0" err="1" smtClean="0">
                <a:latin typeface="Arial"/>
                <a:cs typeface="Arial"/>
              </a:rPr>
              <a:t>mesure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où</a:t>
            </a:r>
            <a:r>
              <a:rPr lang="en-US" sz="1200" dirty="0" smtClean="0">
                <a:latin typeface="Arial"/>
                <a:cs typeface="Arial"/>
              </a:rPr>
              <a:t> un </a:t>
            </a:r>
            <a:r>
              <a:rPr lang="en-US" sz="1200" dirty="0" err="1" smtClean="0">
                <a:latin typeface="Arial"/>
                <a:cs typeface="Arial"/>
              </a:rPr>
              <a:t>réviseur</a:t>
            </a:r>
            <a:r>
              <a:rPr lang="en-US" sz="1200" dirty="0" smtClean="0">
                <a:latin typeface="Arial"/>
                <a:cs typeface="Arial"/>
              </a:rPr>
              <a:t> original ne </a:t>
            </a:r>
            <a:r>
              <a:rPr lang="en-US" sz="1200" dirty="0" err="1" smtClean="0">
                <a:latin typeface="Arial"/>
                <a:cs typeface="Arial"/>
              </a:rPr>
              <a:t>peut</a:t>
            </a:r>
            <a:r>
              <a:rPr lang="en-US" sz="1200" dirty="0" smtClean="0">
                <a:latin typeface="Arial"/>
                <a:cs typeface="Arial"/>
              </a:rPr>
              <a:t> pas </a:t>
            </a:r>
            <a:r>
              <a:rPr lang="en-US" sz="1200" dirty="0" err="1" smtClean="0">
                <a:latin typeface="Arial"/>
                <a:cs typeface="Arial"/>
              </a:rPr>
              <a:t>effectuer</a:t>
            </a:r>
            <a:r>
              <a:rPr lang="en-US" sz="1200" dirty="0" smtClean="0">
                <a:latin typeface="Arial"/>
                <a:cs typeface="Arial"/>
              </a:rPr>
              <a:t> un </a:t>
            </a:r>
            <a:r>
              <a:rPr lang="en-US" sz="1200" dirty="0" err="1" smtClean="0">
                <a:latin typeface="Arial"/>
                <a:cs typeface="Arial"/>
              </a:rPr>
              <a:t>deuxième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examen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b="1" dirty="0" smtClean="0">
                <a:latin typeface="Arial"/>
                <a:cs typeface="Arial"/>
              </a:rPr>
              <a:t/>
            </a:r>
            <a:br>
              <a:rPr lang="en-US" sz="1200" b="1" dirty="0" smtClean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Astuce</a:t>
            </a:r>
            <a:r>
              <a:rPr lang="en-US" sz="1200" b="1" dirty="0" smtClean="0">
                <a:latin typeface="Arial"/>
                <a:cs typeface="Arial"/>
              </a:rPr>
              <a:t> # 4: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N'oubliez</a:t>
            </a:r>
            <a:r>
              <a:rPr lang="en-US" sz="1200" dirty="0" smtClean="0">
                <a:latin typeface="Arial"/>
                <a:cs typeface="Arial"/>
              </a:rPr>
              <a:t> pas de Bcc les </a:t>
            </a:r>
            <a:r>
              <a:rPr lang="en-US" sz="1200" dirty="0" err="1" smtClean="0">
                <a:latin typeface="Arial"/>
                <a:cs typeface="Arial"/>
              </a:rPr>
              <a:t>réviseurs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lorsque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vous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notifiez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l'auteur</a:t>
            </a:r>
            <a:r>
              <a:rPr lang="en-US" sz="1200" dirty="0" smtClean="0">
                <a:latin typeface="Arial"/>
                <a:cs typeface="Arial"/>
              </a:rPr>
              <a:t> de la </a:t>
            </a:r>
            <a:r>
              <a:rPr lang="en-US" sz="1200" dirty="0" err="1" smtClean="0">
                <a:latin typeface="Arial"/>
                <a:cs typeface="Arial"/>
              </a:rPr>
              <a:t>décision</a:t>
            </a:r>
            <a:r>
              <a:rPr lang="en-US" sz="1200" dirty="0" smtClean="0">
                <a:latin typeface="Arial"/>
                <a:cs typeface="Arial"/>
              </a:rPr>
              <a:t> finale </a:t>
            </a:r>
            <a:r>
              <a:rPr lang="en-US" sz="1200" dirty="0" err="1" smtClean="0">
                <a:latin typeface="Arial"/>
                <a:cs typeface="Arial"/>
              </a:rPr>
              <a:t>concernant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afin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tenir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toutes</a:t>
            </a:r>
            <a:r>
              <a:rPr lang="en-US" sz="1200" dirty="0" smtClean="0">
                <a:latin typeface="Arial"/>
                <a:cs typeface="Arial"/>
              </a:rPr>
              <a:t> les </a:t>
            </a:r>
            <a:r>
              <a:rPr lang="en-US" sz="1200" dirty="0" err="1" smtClean="0">
                <a:latin typeface="Arial"/>
                <a:cs typeface="Arial"/>
              </a:rPr>
              <a:t>personnes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impliquées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à</a:t>
            </a:r>
            <a:r>
              <a:rPr lang="en-US" sz="1200" dirty="0" smtClean="0">
                <a:latin typeface="Arial"/>
                <a:cs typeface="Arial"/>
              </a:rPr>
              <a:t> jour sur le </a:t>
            </a:r>
            <a:r>
              <a:rPr lang="en-US" sz="1200" dirty="0" err="1" smtClean="0">
                <a:latin typeface="Arial"/>
                <a:cs typeface="Arial"/>
              </a:rPr>
              <a:t>processus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 / </a:t>
            </a:r>
            <a:r>
              <a:rPr lang="en-US" sz="1200" dirty="0" err="1" smtClean="0">
                <a:latin typeface="Arial"/>
                <a:cs typeface="Arial"/>
              </a:rPr>
              <a:t>révision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b="1" dirty="0" smtClean="0">
                <a:latin typeface="Arial"/>
                <a:cs typeface="Arial"/>
              </a:rPr>
              <a:t/>
            </a:r>
            <a:br>
              <a:rPr lang="en-US" sz="1200" b="1" dirty="0" smtClean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Astuce</a:t>
            </a:r>
            <a:r>
              <a:rPr lang="en-US" sz="1200" b="1" dirty="0" smtClean="0">
                <a:latin typeface="Arial"/>
                <a:cs typeface="Arial"/>
              </a:rPr>
              <a:t> # 5: </a:t>
            </a:r>
            <a:r>
              <a:rPr lang="en-US" sz="1200" dirty="0" err="1" smtClean="0">
                <a:latin typeface="Arial"/>
                <a:cs typeface="Arial"/>
              </a:rPr>
              <a:t>Lors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l'attribution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d'une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soumission</a:t>
            </a:r>
            <a:r>
              <a:rPr lang="en-US" sz="1200" dirty="0" smtClean="0">
                <a:latin typeface="Arial"/>
                <a:cs typeface="Arial"/>
              </a:rPr>
              <a:t>, </a:t>
            </a:r>
            <a:r>
              <a:rPr lang="en-US" sz="1200" dirty="0" err="1" smtClean="0">
                <a:latin typeface="Arial"/>
                <a:cs typeface="Arial"/>
              </a:rPr>
              <a:t>n'oubliez</a:t>
            </a:r>
            <a:r>
              <a:rPr lang="en-US" sz="1200" dirty="0" smtClean="0">
                <a:latin typeface="Arial"/>
                <a:cs typeface="Arial"/>
              </a:rPr>
              <a:t> pas de </a:t>
            </a:r>
            <a:r>
              <a:rPr lang="en-US" sz="1200" dirty="0" err="1" smtClean="0">
                <a:latin typeface="Arial"/>
                <a:cs typeface="Arial"/>
              </a:rPr>
              <a:t>vérifier</a:t>
            </a:r>
            <a:r>
              <a:rPr lang="en-US" sz="1200" dirty="0" smtClean="0">
                <a:latin typeface="Arial"/>
                <a:cs typeface="Arial"/>
              </a:rPr>
              <a:t> les </a:t>
            </a:r>
            <a:r>
              <a:rPr lang="en-US" sz="1200" dirty="0" err="1" smtClean="0">
                <a:latin typeface="Arial"/>
                <a:cs typeface="Arial"/>
              </a:rPr>
              <a:t>préférences</a:t>
            </a:r>
            <a:r>
              <a:rPr lang="en-US" sz="1200" dirty="0" smtClean="0">
                <a:latin typeface="Arial"/>
                <a:cs typeface="Arial"/>
              </a:rPr>
              <a:t> / </a:t>
            </a:r>
            <a:r>
              <a:rPr lang="en-US" sz="1200" dirty="0" err="1" smtClean="0">
                <a:latin typeface="Arial"/>
                <a:cs typeface="Arial"/>
              </a:rPr>
              <a:t>intérêts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l'article</a:t>
            </a:r>
            <a:r>
              <a:rPr lang="en-US" sz="1200" dirty="0" smtClean="0">
                <a:latin typeface="Arial"/>
                <a:cs typeface="Arial"/>
              </a:rPr>
              <a:t> du </a:t>
            </a:r>
            <a:r>
              <a:rPr lang="en-US" sz="1200" dirty="0" err="1" smtClean="0">
                <a:latin typeface="Arial"/>
                <a:cs typeface="Arial"/>
              </a:rPr>
              <a:t>réviseur</a:t>
            </a:r>
            <a:r>
              <a:rPr lang="en-US" sz="1200" dirty="0" smtClean="0">
                <a:latin typeface="Arial"/>
                <a:cs typeface="Arial"/>
              </a:rPr>
              <a:t> pour </a:t>
            </a:r>
            <a:r>
              <a:rPr lang="en-US" sz="1200" dirty="0" err="1" smtClean="0">
                <a:latin typeface="Arial"/>
                <a:cs typeface="Arial"/>
              </a:rPr>
              <a:t>s'assurer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qu'ils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sont</a:t>
            </a:r>
            <a:r>
              <a:rPr lang="en-US" sz="1200" dirty="0" smtClean="0">
                <a:latin typeface="Arial"/>
                <a:cs typeface="Arial"/>
              </a:rPr>
              <a:t> le </a:t>
            </a:r>
            <a:r>
              <a:rPr lang="en-US" sz="1200" dirty="0" err="1" smtClean="0">
                <a:latin typeface="Arial"/>
                <a:cs typeface="Arial"/>
              </a:rPr>
              <a:t>meilleur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candidat</a:t>
            </a:r>
            <a:r>
              <a:rPr lang="en-US" sz="1200" dirty="0" smtClean="0">
                <a:latin typeface="Arial"/>
                <a:cs typeface="Arial"/>
              </a:rPr>
              <a:t> pour </a:t>
            </a:r>
            <a:r>
              <a:rPr lang="en-US" sz="1200" dirty="0" err="1" smtClean="0">
                <a:latin typeface="Arial"/>
                <a:cs typeface="Arial"/>
              </a:rPr>
              <a:t>compléter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l'examen</a:t>
            </a:r>
            <a:r>
              <a:rPr lang="en-US" sz="1200" dirty="0" smtClean="0">
                <a:latin typeface="Arial"/>
                <a:cs typeface="Arial"/>
              </a:rPr>
              <a:t>.</a:t>
            </a:r>
            <a:r>
              <a:rPr lang="en-US" sz="1200" b="1" dirty="0" smtClean="0">
                <a:latin typeface="Arial"/>
                <a:cs typeface="Arial"/>
              </a:rPr>
              <a:t/>
            </a:r>
            <a:br>
              <a:rPr lang="en-US" sz="1200" b="1" dirty="0" smtClean="0">
                <a:latin typeface="Arial"/>
                <a:cs typeface="Arial"/>
              </a:rPr>
            </a:br>
            <a:r>
              <a:rPr lang="en-US" sz="1200" b="1" dirty="0" err="1" smtClean="0">
                <a:latin typeface="Arial"/>
                <a:cs typeface="Arial"/>
              </a:rPr>
              <a:t>Astuce</a:t>
            </a:r>
            <a:r>
              <a:rPr lang="en-US" sz="1200" b="1" dirty="0" smtClean="0">
                <a:latin typeface="Arial"/>
                <a:cs typeface="Arial"/>
              </a:rPr>
              <a:t> # 6: </a:t>
            </a:r>
            <a:r>
              <a:rPr lang="en-US" sz="1200" dirty="0" smtClean="0">
                <a:latin typeface="Arial"/>
                <a:cs typeface="Arial"/>
              </a:rPr>
              <a:t>Les </a:t>
            </a:r>
            <a:r>
              <a:rPr lang="en-US" sz="1200" dirty="0" err="1" smtClean="0">
                <a:latin typeface="Arial"/>
                <a:cs typeface="Arial"/>
              </a:rPr>
              <a:t>commentaires</a:t>
            </a:r>
            <a:r>
              <a:rPr lang="en-US" sz="1200" dirty="0" smtClean="0">
                <a:latin typeface="Arial"/>
                <a:cs typeface="Arial"/>
              </a:rPr>
              <a:t> des </a:t>
            </a:r>
            <a:r>
              <a:rPr lang="en-US" sz="1200" dirty="0" err="1" smtClean="0">
                <a:latin typeface="Arial"/>
                <a:cs typeface="Arial"/>
              </a:rPr>
              <a:t>examinateurs</a:t>
            </a:r>
            <a:r>
              <a:rPr lang="en-US" sz="1200" dirty="0" smtClean="0">
                <a:latin typeface="Arial"/>
                <a:cs typeface="Arial"/>
              </a:rPr>
              <a:t> et </a:t>
            </a:r>
            <a:r>
              <a:rPr lang="en-US" sz="1200" dirty="0" err="1" smtClean="0">
                <a:latin typeface="Arial"/>
                <a:cs typeface="Arial"/>
              </a:rPr>
              <a:t>leur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décision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globale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doivent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être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pris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en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compte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lors</a:t>
            </a:r>
            <a:r>
              <a:rPr lang="en-US" sz="1200" dirty="0" smtClean="0">
                <a:latin typeface="Arial"/>
                <a:cs typeface="Arial"/>
              </a:rPr>
              <a:t> de la </a:t>
            </a:r>
            <a:r>
              <a:rPr lang="en-US" sz="1200" dirty="0" err="1" smtClean="0">
                <a:latin typeface="Arial"/>
                <a:cs typeface="Arial"/>
              </a:rPr>
              <a:t>prise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décision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l'éditeur</a:t>
            </a:r>
            <a:r>
              <a:rPr lang="en-US" sz="1200" dirty="0" smtClean="0">
                <a:latin typeface="Arial"/>
                <a:cs typeface="Arial"/>
              </a:rPr>
              <a:t> pour un </a:t>
            </a:r>
            <a:r>
              <a:rPr lang="en-US" sz="1200" dirty="0" err="1" smtClean="0">
                <a:latin typeface="Arial"/>
                <a:cs typeface="Arial"/>
              </a:rPr>
              <a:t>manuscrit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soumis</a:t>
            </a:r>
            <a:r>
              <a:rPr lang="en-US" sz="1200" dirty="0" smtClean="0">
                <a:latin typeface="Arial"/>
                <a:cs typeface="Arial"/>
              </a:rPr>
              <a:t>. Les </a:t>
            </a:r>
            <a:r>
              <a:rPr lang="en-US" sz="1200" dirty="0" err="1" smtClean="0">
                <a:latin typeface="Arial"/>
                <a:cs typeface="Arial"/>
              </a:rPr>
              <a:t>décisions</a:t>
            </a:r>
            <a:r>
              <a:rPr lang="en-US" sz="1200" dirty="0" smtClean="0">
                <a:latin typeface="Arial"/>
                <a:cs typeface="Arial"/>
              </a:rPr>
              <a:t> de </a:t>
            </a:r>
            <a:r>
              <a:rPr lang="en-US" sz="1200" dirty="0" err="1" smtClean="0">
                <a:latin typeface="Arial"/>
                <a:cs typeface="Arial"/>
              </a:rPr>
              <a:t>l'examinateur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peuvent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être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l'une</a:t>
            </a:r>
            <a:r>
              <a:rPr lang="en-US" sz="1200" dirty="0" smtClean="0">
                <a:latin typeface="Arial"/>
                <a:cs typeface="Arial"/>
              </a:rPr>
              <a:t> des </a:t>
            </a:r>
            <a:r>
              <a:rPr lang="en-US" sz="1200" dirty="0" err="1" smtClean="0">
                <a:latin typeface="Arial"/>
                <a:cs typeface="Arial"/>
              </a:rPr>
              <a:t>suivantes</a:t>
            </a:r>
            <a:r>
              <a:rPr lang="en-US" sz="1200" dirty="0" smtClean="0">
                <a:latin typeface="Arial"/>
                <a:cs typeface="Arial"/>
              </a:rPr>
              <a:t>:</a:t>
            </a:r>
          </a:p>
          <a:p>
            <a:pPr lvl="0">
              <a:spcAft>
                <a:spcPts val="600"/>
              </a:spcAft>
            </a:pPr>
            <a:r>
              <a:rPr lang="en-US" sz="1200" b="1" dirty="0" smtClean="0">
                <a:latin typeface="Arial"/>
                <a:cs typeface="Arial"/>
              </a:rPr>
              <a:t>Accepter </a:t>
            </a:r>
            <a:r>
              <a:rPr lang="en-US" sz="1200" b="1" dirty="0">
                <a:latin typeface="Arial"/>
                <a:cs typeface="Arial"/>
              </a:rPr>
              <a:t>la </a:t>
            </a:r>
            <a:r>
              <a:rPr lang="en-US" sz="1200" b="1" dirty="0" err="1">
                <a:latin typeface="Arial"/>
                <a:cs typeface="Arial"/>
              </a:rPr>
              <a:t>soumission</a:t>
            </a:r>
            <a:r>
              <a:rPr lang="en-US" sz="1200" b="1" dirty="0">
                <a:latin typeface="Arial"/>
                <a:cs typeface="Arial"/>
              </a:rPr>
              <a:t> - </a:t>
            </a:r>
            <a:r>
              <a:rPr lang="en-US" sz="1200" b="1" dirty="0" err="1">
                <a:latin typeface="Arial"/>
                <a:cs typeface="Arial"/>
              </a:rPr>
              <a:t>Aucune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révision</a:t>
            </a:r>
            <a:r>
              <a:rPr lang="en-US" sz="1200" b="1" dirty="0">
                <a:latin typeface="Arial"/>
                <a:cs typeface="Arial"/>
              </a:rPr>
              <a:t> majeure </a:t>
            </a:r>
            <a:r>
              <a:rPr lang="en-US" sz="1200" b="1" dirty="0" err="1">
                <a:latin typeface="Arial"/>
                <a:cs typeface="Arial"/>
              </a:rPr>
              <a:t>n'est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requise</a:t>
            </a:r>
            <a:endParaRPr lang="en-US" sz="1200" b="1" dirty="0">
              <a:latin typeface="Arial"/>
              <a:cs typeface="Arial"/>
            </a:endParaRPr>
          </a:p>
          <a:p>
            <a:pPr marL="180000" lvl="0" indent="180000">
              <a:spcAft>
                <a:spcPts val="600"/>
              </a:spcAft>
              <a:buFont typeface="Arial"/>
              <a:buChar char="•"/>
            </a:pPr>
            <a:r>
              <a:rPr lang="en-US" sz="1200" b="1" dirty="0" err="1">
                <a:latin typeface="Arial"/>
                <a:cs typeface="Arial"/>
              </a:rPr>
              <a:t>Révisions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requises</a:t>
            </a:r>
            <a:r>
              <a:rPr lang="en-US" sz="1200" b="1" dirty="0">
                <a:latin typeface="Arial"/>
                <a:cs typeface="Arial"/>
              </a:rPr>
              <a:t> -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L'examinateur</a:t>
            </a:r>
            <a:r>
              <a:rPr lang="en-US" sz="1200" dirty="0">
                <a:latin typeface="Arial"/>
                <a:cs typeface="Arial"/>
              </a:rPr>
              <a:t> a </a:t>
            </a:r>
            <a:r>
              <a:rPr lang="en-US" sz="1200" dirty="0" err="1">
                <a:latin typeface="Arial"/>
                <a:cs typeface="Arial"/>
              </a:rPr>
              <a:t>identifié</a:t>
            </a:r>
            <a:r>
              <a:rPr lang="en-US" sz="1200" dirty="0">
                <a:latin typeface="Arial"/>
                <a:cs typeface="Arial"/>
              </a:rPr>
              <a:t> les zones </a:t>
            </a:r>
            <a:r>
              <a:rPr lang="en-US" sz="1200" dirty="0" err="1">
                <a:latin typeface="Arial"/>
                <a:cs typeface="Arial"/>
              </a:rPr>
              <a:t>mineures</a:t>
            </a:r>
            <a:r>
              <a:rPr lang="en-US" sz="1200" dirty="0">
                <a:latin typeface="Arial"/>
                <a:cs typeface="Arial"/>
              </a:rPr>
              <a:t> du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qui </a:t>
            </a:r>
            <a:r>
              <a:rPr lang="en-US" sz="1200" dirty="0" err="1">
                <a:latin typeface="Arial"/>
                <a:cs typeface="Arial"/>
              </a:rPr>
              <a:t>devraient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traitées</a:t>
            </a:r>
            <a:r>
              <a:rPr lang="en-US" sz="1200" dirty="0">
                <a:latin typeface="Arial"/>
                <a:cs typeface="Arial"/>
              </a:rPr>
              <a:t> par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avant</a:t>
            </a:r>
            <a:r>
              <a:rPr lang="en-US" sz="1200" dirty="0">
                <a:latin typeface="Arial"/>
                <a:cs typeface="Arial"/>
              </a:rPr>
              <a:t> d'être </a:t>
            </a:r>
            <a:r>
              <a:rPr lang="en-US" sz="1200" dirty="0" err="1">
                <a:latin typeface="Arial"/>
                <a:cs typeface="Arial"/>
              </a:rPr>
              <a:t>acceptées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ronde </a:t>
            </a:r>
            <a:r>
              <a:rPr lang="en-US" sz="1200" dirty="0" err="1">
                <a:latin typeface="Arial"/>
                <a:cs typeface="Arial"/>
              </a:rPr>
              <a:t>d'examen</a:t>
            </a:r>
            <a:r>
              <a:rPr lang="en-US" sz="1200" dirty="0">
                <a:latin typeface="Arial"/>
                <a:cs typeface="Arial"/>
              </a:rPr>
              <a:t> ne sera pas </a:t>
            </a:r>
            <a:r>
              <a:rPr lang="en-US" sz="1200" dirty="0" err="1">
                <a:latin typeface="Arial"/>
                <a:cs typeface="Arial"/>
              </a:rPr>
              <a:t>nécessaire</a:t>
            </a:r>
            <a:r>
              <a:rPr lang="en-US" sz="1200" dirty="0">
                <a:latin typeface="Arial"/>
                <a:cs typeface="Arial"/>
              </a:rPr>
              <a:t>).</a:t>
            </a:r>
          </a:p>
          <a:p>
            <a:pPr marL="180000" lvl="0" indent="180000">
              <a:spcAft>
                <a:spcPts val="600"/>
              </a:spcAft>
              <a:buFont typeface="Arial"/>
              <a:buChar char="•"/>
            </a:pPr>
            <a:r>
              <a:rPr lang="en-US" sz="1200" b="1" dirty="0" err="1">
                <a:latin typeface="Arial"/>
                <a:cs typeface="Arial"/>
              </a:rPr>
              <a:t>Renvoyer</a:t>
            </a:r>
            <a:r>
              <a:rPr lang="en-US" sz="1200" b="1" dirty="0">
                <a:latin typeface="Arial"/>
                <a:cs typeface="Arial"/>
              </a:rPr>
              <a:t> pour </a:t>
            </a:r>
            <a:r>
              <a:rPr lang="en-US" sz="1200" b="1" dirty="0" err="1">
                <a:latin typeface="Arial"/>
                <a:cs typeface="Arial"/>
              </a:rPr>
              <a:t>révision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- Des </a:t>
            </a:r>
            <a:r>
              <a:rPr lang="en-US" sz="1200" dirty="0" err="1">
                <a:latin typeface="Arial"/>
                <a:cs typeface="Arial"/>
              </a:rPr>
              <a:t>révisions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majeures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requises</a:t>
            </a:r>
            <a:r>
              <a:rPr lang="en-US" sz="1200" dirty="0">
                <a:latin typeface="Arial"/>
                <a:cs typeface="Arial"/>
              </a:rPr>
              <a:t>; après la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 de </a:t>
            </a:r>
            <a:r>
              <a:rPr lang="en-US" sz="1200" dirty="0" err="1">
                <a:latin typeface="Arial"/>
                <a:cs typeface="Arial"/>
              </a:rPr>
              <a:t>l'auteur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devrait</a:t>
            </a:r>
            <a:r>
              <a:rPr lang="en-US" sz="1200" dirty="0">
                <a:latin typeface="Arial"/>
                <a:cs typeface="Arial"/>
              </a:rPr>
              <a:t> faire </a:t>
            </a:r>
            <a:r>
              <a:rPr lang="en-US" sz="1200" dirty="0" err="1">
                <a:latin typeface="Arial"/>
                <a:cs typeface="Arial"/>
              </a:rPr>
              <a:t>l'objet</a:t>
            </a:r>
            <a:r>
              <a:rPr lang="en-US" sz="1200" dirty="0">
                <a:latin typeface="Arial"/>
                <a:cs typeface="Arial"/>
              </a:rPr>
              <a:t> d'un </a:t>
            </a:r>
            <a:r>
              <a:rPr lang="en-US" sz="1200" dirty="0" err="1">
                <a:latin typeface="Arial"/>
                <a:cs typeface="Arial"/>
              </a:rPr>
              <a:t>deuxième</a:t>
            </a:r>
            <a:r>
              <a:rPr lang="en-US" sz="1200" dirty="0">
                <a:latin typeface="Arial"/>
                <a:cs typeface="Arial"/>
              </a:rPr>
              <a:t> cycle de </a:t>
            </a:r>
            <a:r>
              <a:rPr lang="en-US" sz="1200" dirty="0" err="1">
                <a:latin typeface="Arial"/>
                <a:cs typeface="Arial"/>
              </a:rPr>
              <a:t>révision</a:t>
            </a:r>
            <a:r>
              <a:rPr lang="en-US" sz="1200" dirty="0">
                <a:latin typeface="Arial"/>
                <a:cs typeface="Arial"/>
              </a:rPr>
              <a:t>, qui sera </a:t>
            </a:r>
            <a:r>
              <a:rPr lang="en-US" sz="1200" dirty="0" err="1">
                <a:latin typeface="Arial"/>
                <a:cs typeface="Arial"/>
              </a:rPr>
              <a:t>effectué</a:t>
            </a:r>
            <a:r>
              <a:rPr lang="en-US" sz="1200" dirty="0">
                <a:latin typeface="Arial"/>
                <a:cs typeface="Arial"/>
              </a:rPr>
              <a:t> par les </a:t>
            </a:r>
            <a:r>
              <a:rPr lang="en-US" sz="1200" dirty="0" err="1">
                <a:latin typeface="Arial"/>
                <a:cs typeface="Arial"/>
              </a:rPr>
              <a:t>mêmes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examinateurs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180000" lvl="0" indent="180000">
              <a:spcAft>
                <a:spcPts val="600"/>
              </a:spcAft>
              <a:buFont typeface="Arial"/>
              <a:buChar char="•"/>
            </a:pPr>
            <a:r>
              <a:rPr lang="en-US" sz="1200" b="1" dirty="0" err="1">
                <a:latin typeface="Arial"/>
                <a:cs typeface="Arial"/>
              </a:rPr>
              <a:t>Soumettre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b="1" dirty="0" err="1">
                <a:latin typeface="Arial"/>
                <a:cs typeface="Arial"/>
              </a:rPr>
              <a:t>Ailleurs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- Le </a:t>
            </a:r>
            <a:r>
              <a:rPr lang="en-US" sz="1200" dirty="0" err="1">
                <a:latin typeface="Arial"/>
                <a:cs typeface="Arial"/>
              </a:rPr>
              <a:t>manuscrit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acceptable, </a:t>
            </a:r>
            <a:r>
              <a:rPr lang="en-US" sz="1200" dirty="0" err="1">
                <a:latin typeface="Arial"/>
                <a:cs typeface="Arial"/>
              </a:rPr>
              <a:t>mais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ne pas </a:t>
            </a:r>
            <a:r>
              <a:rPr lang="en-US" sz="1200" dirty="0" err="1">
                <a:latin typeface="Arial"/>
                <a:cs typeface="Arial"/>
              </a:rPr>
              <a:t>convenir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l'UOJM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en</a:t>
            </a:r>
            <a:r>
              <a:rPr lang="en-US" sz="1200" dirty="0">
                <a:latin typeface="Arial"/>
                <a:cs typeface="Arial"/>
              </a:rPr>
              <a:t> raison du </a:t>
            </a:r>
            <a:r>
              <a:rPr lang="en-US" sz="1200" dirty="0" err="1">
                <a:latin typeface="Arial"/>
                <a:cs typeface="Arial"/>
              </a:rPr>
              <a:t>contenu</a:t>
            </a:r>
            <a:r>
              <a:rPr lang="en-US" sz="1200" dirty="0">
                <a:latin typeface="Arial"/>
                <a:cs typeface="Arial"/>
              </a:rPr>
              <a:t>, du type </a:t>
            </a:r>
            <a:r>
              <a:rPr lang="en-US" sz="1200" dirty="0" err="1">
                <a:latin typeface="Arial"/>
                <a:cs typeface="Arial"/>
              </a:rPr>
              <a:t>d'article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ou</a:t>
            </a:r>
            <a:r>
              <a:rPr lang="en-US" sz="1200" dirty="0">
                <a:latin typeface="Arial"/>
                <a:cs typeface="Arial"/>
              </a:rPr>
              <a:t> du </a:t>
            </a:r>
            <a:r>
              <a:rPr lang="en-US" sz="1200" dirty="0" err="1">
                <a:latin typeface="Arial"/>
                <a:cs typeface="Arial"/>
              </a:rPr>
              <a:t>calendrier</a:t>
            </a:r>
            <a:r>
              <a:rPr lang="en-US" sz="1200" dirty="0">
                <a:latin typeface="Arial"/>
                <a:cs typeface="Arial"/>
              </a:rPr>
              <a:t>.</a:t>
            </a:r>
          </a:p>
          <a:p>
            <a:pPr marL="180000" lvl="0" indent="180000">
              <a:spcAft>
                <a:spcPts val="600"/>
              </a:spcAft>
              <a:buFont typeface="Arial"/>
              <a:buChar char="•"/>
            </a:pPr>
            <a:r>
              <a:rPr lang="en-US" sz="1200" b="1" dirty="0" err="1">
                <a:latin typeface="Arial"/>
                <a:cs typeface="Arial"/>
              </a:rPr>
              <a:t>Voir</a:t>
            </a:r>
            <a:r>
              <a:rPr lang="en-US" sz="1200" b="1" dirty="0">
                <a:latin typeface="Arial"/>
                <a:cs typeface="Arial"/>
              </a:rPr>
              <a:t> les </a:t>
            </a:r>
            <a:r>
              <a:rPr lang="en-US" sz="1200" b="1" dirty="0" err="1">
                <a:latin typeface="Arial"/>
                <a:cs typeface="Arial"/>
              </a:rPr>
              <a:t>commentaires</a:t>
            </a:r>
            <a:r>
              <a:rPr lang="en-US" sz="1200" b="1" dirty="0">
                <a:latin typeface="Arial"/>
                <a:cs typeface="Arial"/>
              </a:rPr>
              <a:t> -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Nécessaire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si</a:t>
            </a:r>
            <a:r>
              <a:rPr lang="en-US" sz="1200" dirty="0">
                <a:latin typeface="Arial"/>
                <a:cs typeface="Arial"/>
              </a:rPr>
              <a:t> des </a:t>
            </a:r>
            <a:r>
              <a:rPr lang="en-US" sz="1200" dirty="0" err="1">
                <a:latin typeface="Arial"/>
                <a:cs typeface="Arial"/>
              </a:rPr>
              <a:t>préoccupations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concernant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, par ex. </a:t>
            </a:r>
            <a:r>
              <a:rPr lang="en-US" sz="1200" dirty="0" err="1">
                <a:latin typeface="Arial"/>
                <a:cs typeface="Arial"/>
              </a:rPr>
              <a:t>l'adéquation</a:t>
            </a:r>
            <a:r>
              <a:rPr lang="en-US" sz="1200" dirty="0">
                <a:latin typeface="Arial"/>
                <a:cs typeface="Arial"/>
              </a:rPr>
              <a:t> du </a:t>
            </a:r>
            <a:r>
              <a:rPr lang="en-US" sz="1200" dirty="0" err="1">
                <a:latin typeface="Arial"/>
                <a:cs typeface="Arial"/>
              </a:rPr>
              <a:t>contenu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plagiat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potentiel</a:t>
            </a:r>
            <a:r>
              <a:rPr lang="en-US" sz="1200" dirty="0">
                <a:latin typeface="Arial"/>
                <a:cs typeface="Arial"/>
              </a:rPr>
              <a:t>, etc. </a:t>
            </a:r>
            <a:r>
              <a:rPr lang="en-US" sz="1200" dirty="0" err="1">
                <a:latin typeface="Arial"/>
                <a:cs typeface="Arial"/>
              </a:rPr>
              <a:t>ont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empêché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de se </a:t>
            </a:r>
            <a:r>
              <a:rPr lang="en-US" sz="1200" dirty="0" err="1">
                <a:latin typeface="Arial"/>
                <a:cs typeface="Arial"/>
              </a:rPr>
              <a:t>mettre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d'accord</a:t>
            </a:r>
            <a:r>
              <a:rPr lang="en-US" sz="1200" dirty="0">
                <a:latin typeface="Arial"/>
                <a:cs typeface="Arial"/>
              </a:rPr>
              <a:t> sur </a:t>
            </a:r>
            <a:r>
              <a:rPr lang="en-US" sz="1200" dirty="0" err="1">
                <a:latin typeface="Arial"/>
                <a:cs typeface="Arial"/>
              </a:rPr>
              <a:t>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recommandation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Indique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que des consultations </a:t>
            </a:r>
            <a:r>
              <a:rPr lang="en-US" sz="1200" dirty="0" err="1">
                <a:latin typeface="Arial"/>
                <a:cs typeface="Arial"/>
              </a:rPr>
              <a:t>supplémentaires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peuvent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nécessaires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avant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qu'une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décision</a:t>
            </a:r>
            <a:r>
              <a:rPr lang="en-US" sz="1200" dirty="0">
                <a:latin typeface="Arial"/>
                <a:cs typeface="Arial"/>
              </a:rPr>
              <a:t> ne </a:t>
            </a:r>
            <a:r>
              <a:rPr lang="en-US" sz="1200" dirty="0" err="1">
                <a:latin typeface="Arial"/>
                <a:cs typeface="Arial"/>
              </a:rPr>
              <a:t>soit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prise</a:t>
            </a:r>
            <a:r>
              <a:rPr lang="en-US" sz="1200" b="1" dirty="0">
                <a:latin typeface="Arial"/>
                <a:cs typeface="Arial"/>
              </a:rPr>
              <a:t>.</a:t>
            </a:r>
          </a:p>
          <a:p>
            <a:pPr marL="180000" lvl="0" indent="180000">
              <a:spcAft>
                <a:spcPts val="600"/>
              </a:spcAft>
              <a:buFont typeface="Arial"/>
              <a:buChar char="•"/>
            </a:pPr>
            <a:r>
              <a:rPr lang="en-US" sz="1200" b="1" dirty="0">
                <a:latin typeface="Arial"/>
                <a:cs typeface="Arial"/>
              </a:rPr>
              <a:t>Refuser la </a:t>
            </a:r>
            <a:r>
              <a:rPr lang="en-US" sz="1200" b="1" dirty="0" err="1">
                <a:latin typeface="Arial"/>
                <a:cs typeface="Arial"/>
              </a:rPr>
              <a:t>soumission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- La </a:t>
            </a:r>
            <a:r>
              <a:rPr lang="en-US" sz="1200" dirty="0" err="1">
                <a:latin typeface="Arial"/>
                <a:cs typeface="Arial"/>
              </a:rPr>
              <a:t>soumission</a:t>
            </a:r>
            <a:r>
              <a:rPr lang="en-US" sz="1200" dirty="0">
                <a:latin typeface="Arial"/>
                <a:cs typeface="Arial"/>
              </a:rPr>
              <a:t> ne </a:t>
            </a:r>
            <a:r>
              <a:rPr lang="en-US" sz="1200" dirty="0" err="1">
                <a:latin typeface="Arial"/>
                <a:cs typeface="Arial"/>
              </a:rPr>
              <a:t>convient</a:t>
            </a:r>
            <a:r>
              <a:rPr lang="en-US" sz="1200" dirty="0">
                <a:latin typeface="Arial"/>
                <a:cs typeface="Arial"/>
              </a:rPr>
              <a:t> pas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l'UOJM</a:t>
            </a:r>
            <a:endParaRPr lang="en-US" sz="1200" dirty="0">
              <a:latin typeface="Arial"/>
              <a:cs typeface="Arial"/>
            </a:endParaRPr>
          </a:p>
          <a:p>
            <a:pPr marL="180000" lvl="0">
              <a:spcAft>
                <a:spcPts val="600"/>
              </a:spcAft>
            </a:pPr>
            <a:r>
              <a:rPr lang="en-US" sz="1200" dirty="0" err="1">
                <a:latin typeface="Arial"/>
                <a:cs typeface="Arial"/>
              </a:rPr>
              <a:t>Lorsque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êtes</a:t>
            </a:r>
            <a:r>
              <a:rPr lang="en-US" sz="1200" dirty="0">
                <a:latin typeface="Arial"/>
                <a:cs typeface="Arial"/>
              </a:rPr>
              <a:t> prêt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soumettre</a:t>
            </a:r>
            <a:r>
              <a:rPr lang="en-US" sz="1200" dirty="0">
                <a:latin typeface="Arial"/>
                <a:cs typeface="Arial"/>
              </a:rPr>
              <a:t>, le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sélectionnera</a:t>
            </a:r>
            <a:r>
              <a:rPr lang="en-US" sz="1200" dirty="0">
                <a:latin typeface="Arial"/>
                <a:cs typeface="Arial"/>
              </a:rPr>
              <a:t> «Submit Review to the Editor». </a:t>
            </a:r>
            <a:r>
              <a:rPr lang="en-US" sz="1200" dirty="0" err="1">
                <a:latin typeface="Arial"/>
                <a:cs typeface="Arial"/>
              </a:rPr>
              <a:t>Cela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générera</a:t>
            </a:r>
            <a:r>
              <a:rPr lang="en-US" sz="1200" dirty="0">
                <a:latin typeface="Arial"/>
                <a:cs typeface="Arial"/>
              </a:rPr>
              <a:t> un email </a:t>
            </a:r>
            <a:r>
              <a:rPr lang="en-US" sz="1200" dirty="0" err="1">
                <a:latin typeface="Arial"/>
                <a:cs typeface="Arial"/>
              </a:rPr>
              <a:t>préparé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à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(qui </a:t>
            </a:r>
            <a:r>
              <a:rPr lang="en-US" sz="1200" dirty="0" err="1">
                <a:latin typeface="Arial"/>
                <a:cs typeface="Arial"/>
              </a:rPr>
              <a:t>peut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être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modifié</a:t>
            </a:r>
            <a:r>
              <a:rPr lang="en-US" sz="1200" dirty="0">
                <a:latin typeface="Arial"/>
                <a:cs typeface="Arial"/>
              </a:rPr>
              <a:t> le </a:t>
            </a:r>
            <a:r>
              <a:rPr lang="en-US" sz="1200" dirty="0" err="1">
                <a:latin typeface="Arial"/>
                <a:cs typeface="Arial"/>
              </a:rPr>
              <a:t>réviseur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comme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désiré</a:t>
            </a:r>
            <a:r>
              <a:rPr lang="en-US" sz="1200" dirty="0">
                <a:latin typeface="Arial"/>
                <a:cs typeface="Arial"/>
              </a:rPr>
              <a:t>) </a:t>
            </a:r>
            <a:r>
              <a:rPr lang="en-US" sz="1200" dirty="0" err="1">
                <a:latin typeface="Arial"/>
                <a:cs typeface="Arial"/>
              </a:rPr>
              <a:t>indiquant</a:t>
            </a:r>
            <a:r>
              <a:rPr lang="en-US" sz="1200" dirty="0">
                <a:latin typeface="Arial"/>
                <a:cs typeface="Arial"/>
              </a:rPr>
              <a:t> que </a:t>
            </a:r>
            <a:r>
              <a:rPr lang="en-US" sz="1200" dirty="0" err="1">
                <a:latin typeface="Arial"/>
                <a:cs typeface="Arial"/>
              </a:rPr>
              <a:t>l'examen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terminé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L'éditeur</a:t>
            </a:r>
            <a:r>
              <a:rPr lang="en-US" sz="1200" dirty="0">
                <a:latin typeface="Arial"/>
                <a:cs typeface="Arial"/>
              </a:rPr>
              <a:t> de section </a:t>
            </a:r>
            <a:r>
              <a:rPr lang="en-US" sz="1200" dirty="0" err="1">
                <a:latin typeface="Arial"/>
                <a:cs typeface="Arial"/>
              </a:rPr>
              <a:t>pourra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voir</a:t>
            </a:r>
            <a:r>
              <a:rPr lang="en-US" sz="1200" dirty="0">
                <a:latin typeface="Arial"/>
                <a:cs typeface="Arial"/>
              </a:rPr>
              <a:t> la </a:t>
            </a:r>
            <a:r>
              <a:rPr lang="en-US" sz="1200" dirty="0" err="1">
                <a:latin typeface="Arial"/>
                <a:cs typeface="Arial"/>
              </a:rPr>
              <a:t>recommandation</a:t>
            </a:r>
            <a:r>
              <a:rPr lang="en-US" sz="1200" dirty="0">
                <a:latin typeface="Arial"/>
                <a:cs typeface="Arial"/>
              </a:rPr>
              <a:t>, la revue </a:t>
            </a:r>
            <a:r>
              <a:rPr lang="en-US" sz="1200" dirty="0" err="1">
                <a:latin typeface="Arial"/>
                <a:cs typeface="Arial"/>
              </a:rPr>
              <a:t>sauvegardée</a:t>
            </a:r>
            <a:r>
              <a:rPr lang="en-US" sz="1200" dirty="0">
                <a:latin typeface="Arial"/>
                <a:cs typeface="Arial"/>
              </a:rPr>
              <a:t> (qui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maintenant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verrouillée</a:t>
            </a:r>
            <a:r>
              <a:rPr lang="en-US" sz="1200" dirty="0">
                <a:latin typeface="Arial"/>
                <a:cs typeface="Arial"/>
              </a:rPr>
              <a:t>) et </a:t>
            </a:r>
            <a:r>
              <a:rPr lang="en-US" sz="1200" dirty="0" err="1">
                <a:latin typeface="Arial"/>
                <a:cs typeface="Arial"/>
              </a:rPr>
              <a:t>tous</a:t>
            </a:r>
            <a:r>
              <a:rPr lang="en-US" sz="1200" dirty="0">
                <a:latin typeface="Arial"/>
                <a:cs typeface="Arial"/>
              </a:rPr>
              <a:t> les </a:t>
            </a:r>
            <a:r>
              <a:rPr lang="en-US" sz="1200" dirty="0" err="1">
                <a:latin typeface="Arial"/>
                <a:cs typeface="Arial"/>
              </a:rPr>
              <a:t>fichiers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téléchargés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475" y="487051"/>
            <a:ext cx="6095049" cy="1588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2628900" y="8656564"/>
            <a:ext cx="1600200" cy="486833"/>
          </a:xfrm>
        </p:spPr>
        <p:txBody>
          <a:bodyPr/>
          <a:lstStyle/>
          <a:p>
            <a:pPr algn="ctr"/>
            <a:fld id="{A4ECE138-532E-494C-8179-1EFD4ADB1E42}" type="slidenum">
              <a:rPr lang="en-US" b="1" smtClean="0">
                <a:latin typeface="Arial"/>
                <a:cs typeface="Arial"/>
              </a:rPr>
              <a:pPr algn="ctr"/>
              <a:t>6</a:t>
            </a:fld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899</Words>
  <Application>Microsoft Macintosh PowerPoint</Application>
  <PresentationFormat>Letter Paper (8.5x11 in)</PresentationFormat>
  <Paragraphs>115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Black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Teslin Sandstrom</dc:creator>
  <cp:lastModifiedBy>jean paul salameh</cp:lastModifiedBy>
  <cp:revision>31</cp:revision>
  <dcterms:created xsi:type="dcterms:W3CDTF">2015-10-26T17:19:26Z</dcterms:created>
  <dcterms:modified xsi:type="dcterms:W3CDTF">2017-10-15T03:58:44Z</dcterms:modified>
</cp:coreProperties>
</file>